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7" r:id="rId2"/>
    <p:sldId id="260" r:id="rId3"/>
    <p:sldId id="269" r:id="rId4"/>
    <p:sldId id="263" r:id="rId5"/>
    <p:sldId id="278" r:id="rId6"/>
    <p:sldId id="264" r:id="rId7"/>
    <p:sldId id="273" r:id="rId8"/>
    <p:sldId id="280" r:id="rId9"/>
    <p:sldId id="283" r:id="rId10"/>
    <p:sldId id="284" r:id="rId11"/>
    <p:sldId id="285" r:id="rId12"/>
    <p:sldId id="281" r:id="rId13"/>
    <p:sldId id="282" r:id="rId14"/>
    <p:sldId id="279" r:id="rId15"/>
    <p:sldId id="26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64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kef\Desktop\Growers%20Cooperative\Grain\2023%20Crop\Barley%20Production%20wksh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FF0000"/>
                </a:solidFill>
              </a:rPr>
              <a:t>Grain</a:t>
            </a:r>
            <a:r>
              <a:rPr lang="en-US" baseline="0" dirty="0">
                <a:solidFill>
                  <a:srgbClr val="FF0000"/>
                </a:solidFill>
              </a:rPr>
              <a:t> Project Acreage and Yield</a:t>
            </a:r>
            <a:endParaRPr lang="en-US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814435229557256E-2"/>
          <c:y val="0.10981655096040797"/>
          <c:w val="0.86224857968703283"/>
          <c:h val="0.652107204271879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Sheet1!$A$3:$B$14</c:f>
              <c:multiLvlStrCache>
                <c:ptCount val="12"/>
                <c:lvl>
                  <c:pt idx="0">
                    <c:v>Thunder</c:v>
                  </c:pt>
                  <c:pt idx="1">
                    <c:v>Connect</c:v>
                  </c:pt>
                  <c:pt idx="2">
                    <c:v>Totals</c:v>
                  </c:pt>
                  <c:pt idx="3">
                    <c:v>Thunder</c:v>
                  </c:pt>
                  <c:pt idx="4">
                    <c:v>Connect</c:v>
                  </c:pt>
                  <c:pt idx="5">
                    <c:v>Totals</c:v>
                  </c:pt>
                  <c:pt idx="6">
                    <c:v>Thunder</c:v>
                  </c:pt>
                  <c:pt idx="7">
                    <c:v>Connect</c:v>
                  </c:pt>
                  <c:pt idx="8">
                    <c:v>Totals</c:v>
                  </c:pt>
                  <c:pt idx="9">
                    <c:v>Thunder</c:v>
                  </c:pt>
                  <c:pt idx="10">
                    <c:v>Connect</c:v>
                  </c:pt>
                  <c:pt idx="11">
                    <c:v>Totals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</c:lvl>
              </c:multiLvlStrCache>
            </c:multiLvlStrRef>
          </c:cat>
          <c:val>
            <c:numRef>
              <c:f>Sheet1!$D$3:$D$14</c:f>
              <c:numCache>
                <c:formatCode>General</c:formatCode>
                <c:ptCount val="12"/>
                <c:pt idx="0">
                  <c:v>115</c:v>
                </c:pt>
                <c:pt idx="1">
                  <c:v>63</c:v>
                </c:pt>
                <c:pt idx="2">
                  <c:v>178</c:v>
                </c:pt>
                <c:pt idx="3">
                  <c:v>193</c:v>
                </c:pt>
                <c:pt idx="4">
                  <c:v>198.6</c:v>
                </c:pt>
                <c:pt idx="5">
                  <c:v>391.6</c:v>
                </c:pt>
                <c:pt idx="6">
                  <c:v>183</c:v>
                </c:pt>
                <c:pt idx="7">
                  <c:v>505</c:v>
                </c:pt>
                <c:pt idx="8">
                  <c:v>688</c:v>
                </c:pt>
                <c:pt idx="9">
                  <c:v>72</c:v>
                </c:pt>
                <c:pt idx="10">
                  <c:v>928</c:v>
                </c:pt>
                <c:pt idx="1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8-40D6-8D88-C61D1DE5D9A8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tons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Sheet1!$A$3:$B$14</c:f>
              <c:multiLvlStrCache>
                <c:ptCount val="12"/>
                <c:lvl>
                  <c:pt idx="0">
                    <c:v>Thunder</c:v>
                  </c:pt>
                  <c:pt idx="1">
                    <c:v>Connect</c:v>
                  </c:pt>
                  <c:pt idx="2">
                    <c:v>Totals</c:v>
                  </c:pt>
                  <c:pt idx="3">
                    <c:v>Thunder</c:v>
                  </c:pt>
                  <c:pt idx="4">
                    <c:v>Connect</c:v>
                  </c:pt>
                  <c:pt idx="5">
                    <c:v>Totals</c:v>
                  </c:pt>
                  <c:pt idx="6">
                    <c:v>Thunder</c:v>
                  </c:pt>
                  <c:pt idx="7">
                    <c:v>Connect</c:v>
                  </c:pt>
                  <c:pt idx="8">
                    <c:v>Totals</c:v>
                  </c:pt>
                  <c:pt idx="9">
                    <c:v>Thunder</c:v>
                  </c:pt>
                  <c:pt idx="10">
                    <c:v>Connect</c:v>
                  </c:pt>
                  <c:pt idx="11">
                    <c:v>Totals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</c:lvl>
              </c:multiLvlStrCache>
            </c:multiLvlStrRef>
          </c:cat>
          <c:val>
            <c:numRef>
              <c:f>Sheet1!$F$3:$F$14</c:f>
              <c:numCache>
                <c:formatCode>General</c:formatCode>
                <c:ptCount val="12"/>
                <c:pt idx="0">
                  <c:v>385.99</c:v>
                </c:pt>
                <c:pt idx="1">
                  <c:v>161.69999999999999</c:v>
                </c:pt>
                <c:pt idx="2">
                  <c:v>547.69000000000005</c:v>
                </c:pt>
                <c:pt idx="3">
                  <c:v>607.31050000000005</c:v>
                </c:pt>
                <c:pt idx="4">
                  <c:v>469.45</c:v>
                </c:pt>
                <c:pt idx="5">
                  <c:v>1076.7605000000001</c:v>
                </c:pt>
                <c:pt idx="6">
                  <c:v>345.8</c:v>
                </c:pt>
                <c:pt idx="7">
                  <c:v>1085</c:v>
                </c:pt>
                <c:pt idx="8">
                  <c:v>1430.8</c:v>
                </c:pt>
                <c:pt idx="9">
                  <c:v>178</c:v>
                </c:pt>
                <c:pt idx="10">
                  <c:v>2225</c:v>
                </c:pt>
                <c:pt idx="11">
                  <c:v>2403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28-40D6-8D88-C61D1DE5D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156128"/>
        <c:axId val="479154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Sheet1!$A$3:$B$14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Thunder</c:v>
                        </c:pt>
                        <c:pt idx="1">
                          <c:v>Connect</c:v>
                        </c:pt>
                        <c:pt idx="2">
                          <c:v>Totals</c:v>
                        </c:pt>
                        <c:pt idx="3">
                          <c:v>Thunder</c:v>
                        </c:pt>
                        <c:pt idx="4">
                          <c:v>Connect</c:v>
                        </c:pt>
                        <c:pt idx="5">
                          <c:v>Totals</c:v>
                        </c:pt>
                        <c:pt idx="6">
                          <c:v>Thunder</c:v>
                        </c:pt>
                        <c:pt idx="7">
                          <c:v>Connect</c:v>
                        </c:pt>
                        <c:pt idx="8">
                          <c:v>Totals</c:v>
                        </c:pt>
                        <c:pt idx="9">
                          <c:v>Thunder</c:v>
                        </c:pt>
                        <c:pt idx="10">
                          <c:v>Connect</c:v>
                        </c:pt>
                        <c:pt idx="11">
                          <c:v>Totals</c:v>
                        </c:pt>
                      </c:lvl>
                      <c:lvl>
                        <c:pt idx="0">
                          <c:v>2020</c:v>
                        </c:pt>
                        <c:pt idx="3">
                          <c:v>2021</c:v>
                        </c:pt>
                        <c:pt idx="6">
                          <c:v>2022</c:v>
                        </c:pt>
                        <c:pt idx="9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Sheet1!$C$3:$C$14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C28-40D6-8D88-C61D1DE5D9A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</c15:sqref>
                        </c15:formulaRef>
                      </c:ext>
                    </c:extLst>
                    <c:strCache>
                      <c:ptCount val="1"/>
                      <c:pt idx="0">
                        <c:v>lbs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Sheet1!$A$3:$B$14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Thunder</c:v>
                        </c:pt>
                        <c:pt idx="1">
                          <c:v>Connect</c:v>
                        </c:pt>
                        <c:pt idx="2">
                          <c:v>Totals</c:v>
                        </c:pt>
                        <c:pt idx="3">
                          <c:v>Thunder</c:v>
                        </c:pt>
                        <c:pt idx="4">
                          <c:v>Connect</c:v>
                        </c:pt>
                        <c:pt idx="5">
                          <c:v>Totals</c:v>
                        </c:pt>
                        <c:pt idx="6">
                          <c:v>Thunder</c:v>
                        </c:pt>
                        <c:pt idx="7">
                          <c:v>Connect</c:v>
                        </c:pt>
                        <c:pt idx="8">
                          <c:v>Totals</c:v>
                        </c:pt>
                        <c:pt idx="9">
                          <c:v>Thunder</c:v>
                        </c:pt>
                        <c:pt idx="10">
                          <c:v>Connect</c:v>
                        </c:pt>
                        <c:pt idx="11">
                          <c:v>Totals</c:v>
                        </c:pt>
                      </c:lvl>
                      <c:lvl>
                        <c:pt idx="0">
                          <c:v>2020</c:v>
                        </c:pt>
                        <c:pt idx="3">
                          <c:v>2021</c:v>
                        </c:pt>
                        <c:pt idx="6">
                          <c:v>2022</c:v>
                        </c:pt>
                        <c:pt idx="9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Sheet1!$E$3:$E$14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771980</c:v>
                      </c:pt>
                      <c:pt idx="1">
                        <c:v>323400</c:v>
                      </c:pt>
                      <c:pt idx="3">
                        <c:v>1214621</c:v>
                      </c:pt>
                      <c:pt idx="4">
                        <c:v>938900</c:v>
                      </c:pt>
                      <c:pt idx="6">
                        <c:v>691560</c:v>
                      </c:pt>
                      <c:pt idx="7">
                        <c:v>2170740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C28-40D6-8D88-C61D1DE5D9A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</c15:sqref>
                        </c15:formulaRef>
                      </c:ext>
                    </c:extLst>
                    <c:strCache>
                      <c:ptCount val="1"/>
                      <c:pt idx="0">
                        <c:v>ton/ac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Sheet1!$A$3:$B$14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Thunder</c:v>
                        </c:pt>
                        <c:pt idx="1">
                          <c:v>Connect</c:v>
                        </c:pt>
                        <c:pt idx="2">
                          <c:v>Totals</c:v>
                        </c:pt>
                        <c:pt idx="3">
                          <c:v>Thunder</c:v>
                        </c:pt>
                        <c:pt idx="4">
                          <c:v>Connect</c:v>
                        </c:pt>
                        <c:pt idx="5">
                          <c:v>Totals</c:v>
                        </c:pt>
                        <c:pt idx="6">
                          <c:v>Thunder</c:v>
                        </c:pt>
                        <c:pt idx="7">
                          <c:v>Connect</c:v>
                        </c:pt>
                        <c:pt idx="8">
                          <c:v>Totals</c:v>
                        </c:pt>
                        <c:pt idx="9">
                          <c:v>Thunder</c:v>
                        </c:pt>
                        <c:pt idx="10">
                          <c:v>Connect</c:v>
                        </c:pt>
                        <c:pt idx="11">
                          <c:v>Totals</c:v>
                        </c:pt>
                      </c:lvl>
                      <c:lvl>
                        <c:pt idx="0">
                          <c:v>2020</c:v>
                        </c:pt>
                        <c:pt idx="3">
                          <c:v>2021</c:v>
                        </c:pt>
                        <c:pt idx="6">
                          <c:v>2022</c:v>
                        </c:pt>
                        <c:pt idx="9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Sheet1!$G$3:$G$14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3.3564347826086958</c:v>
                      </c:pt>
                      <c:pt idx="1">
                        <c:v>2.5666666666666664</c:v>
                      </c:pt>
                      <c:pt idx="3">
                        <c:v>3.1466865284974097</c:v>
                      </c:pt>
                      <c:pt idx="4">
                        <c:v>2.3637965760322257</c:v>
                      </c:pt>
                      <c:pt idx="6">
                        <c:v>1.8896174863387978</c:v>
                      </c:pt>
                      <c:pt idx="7">
                        <c:v>2.1485148514851486</c:v>
                      </c:pt>
                      <c:pt idx="9">
                        <c:v>2.4722222222222223</c:v>
                      </c:pt>
                      <c:pt idx="10">
                        <c:v>2.3976293103448274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C28-40D6-8D88-C61D1DE5D9A8}"/>
                  </c:ext>
                </c:extLst>
              </c15:ser>
            </c15:filteredBarSeries>
          </c:ext>
        </c:extLst>
      </c:barChart>
      <c:catAx>
        <c:axId val="4791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154816"/>
        <c:crosses val="autoZero"/>
        <c:auto val="1"/>
        <c:lblAlgn val="ctr"/>
        <c:lblOffset val="100"/>
        <c:noMultiLvlLbl val="0"/>
      </c:catAx>
      <c:valAx>
        <c:axId val="4791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Short</a:t>
                </a:r>
                <a:r>
                  <a:rPr lang="en-US" baseline="0"/>
                  <a:t> Tons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1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255411697270855"/>
          <c:y val="0.88495809086430821"/>
          <c:w val="8.7194650767006845E-2"/>
          <c:h val="9.930972459592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Producer Payment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105739.34</c:v>
                </c:pt>
                <c:pt idx="1">
                  <c:v>211553.83</c:v>
                </c:pt>
                <c:pt idx="2">
                  <c:v>464498.2</c:v>
                </c:pt>
                <c:pt idx="3">
                  <c:v>752139</c:v>
                </c:pt>
                <c:pt idx="4">
                  <c:v>256318.9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E-4041-A67A-E5F90D71AF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Anticipated Producer Payment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4">
                  <c:v>737557.1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9E-4041-A67A-E5F90D71AF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9533071"/>
        <c:axId val="2139534031"/>
      </c:barChart>
      <c:catAx>
        <c:axId val="213953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534031"/>
        <c:crosses val="autoZero"/>
        <c:auto val="1"/>
        <c:lblAlgn val="ctr"/>
        <c:lblOffset val="100"/>
        <c:noMultiLvlLbl val="0"/>
      </c:catAx>
      <c:valAx>
        <c:axId val="213953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533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BE4D3-CA35-44C8-AE3B-C1F33E9F086A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0415-6612-47E0-9AAA-F735A0C89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4A4A32-FA95-40CD-3E14-A70396AFA3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532" y="304100"/>
            <a:ext cx="7796169" cy="5847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799" y="1904199"/>
            <a:ext cx="398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799" y="2560064"/>
            <a:ext cx="3988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Flood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Marketing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National Frozen 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Symons Frozen Foods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68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eat stalk on a grey surface&#10;&#10;Description automatically generated">
            <a:extLst>
              <a:ext uri="{FF2B5EF4-FFF2-40B4-BE49-F238E27FC236}">
                <a16:creationId xmlns:a16="http://schemas.microsoft.com/office/drawing/2014/main" id="{2A8AAD57-125D-55D8-1042-968ACEB20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310467" y="-2023533"/>
            <a:ext cx="5571066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r of wheat ears">
            <a:extLst>
              <a:ext uri="{FF2B5EF4-FFF2-40B4-BE49-F238E27FC236}">
                <a16:creationId xmlns:a16="http://schemas.microsoft.com/office/drawing/2014/main" id="{4B51DF2A-1115-0912-3CAC-1DF2332961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3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870C3-97CB-130F-8682-57E8E766F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71" y="449450"/>
            <a:ext cx="7423458" cy="218526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F71DC0-185C-F07C-DBA3-1C907A0D6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09497"/>
              </p:ext>
            </p:extLst>
          </p:nvPr>
        </p:nvGraphicFramePr>
        <p:xfrm>
          <a:off x="914399" y="3555854"/>
          <a:ext cx="10337370" cy="246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895">
                  <a:extLst>
                    <a:ext uri="{9D8B030D-6E8A-4147-A177-3AD203B41FA5}">
                      <a16:colId xmlns:a16="http://schemas.microsoft.com/office/drawing/2014/main" val="757577389"/>
                    </a:ext>
                  </a:extLst>
                </a:gridCol>
                <a:gridCol w="1722895">
                  <a:extLst>
                    <a:ext uri="{9D8B030D-6E8A-4147-A177-3AD203B41FA5}">
                      <a16:colId xmlns:a16="http://schemas.microsoft.com/office/drawing/2014/main" val="2255107764"/>
                    </a:ext>
                  </a:extLst>
                </a:gridCol>
                <a:gridCol w="1722895">
                  <a:extLst>
                    <a:ext uri="{9D8B030D-6E8A-4147-A177-3AD203B41FA5}">
                      <a16:colId xmlns:a16="http://schemas.microsoft.com/office/drawing/2014/main" val="3718169705"/>
                    </a:ext>
                  </a:extLst>
                </a:gridCol>
                <a:gridCol w="1722895">
                  <a:extLst>
                    <a:ext uri="{9D8B030D-6E8A-4147-A177-3AD203B41FA5}">
                      <a16:colId xmlns:a16="http://schemas.microsoft.com/office/drawing/2014/main" val="1743726827"/>
                    </a:ext>
                  </a:extLst>
                </a:gridCol>
                <a:gridCol w="1722895">
                  <a:extLst>
                    <a:ext uri="{9D8B030D-6E8A-4147-A177-3AD203B41FA5}">
                      <a16:colId xmlns:a16="http://schemas.microsoft.com/office/drawing/2014/main" val="1636282301"/>
                    </a:ext>
                  </a:extLst>
                </a:gridCol>
                <a:gridCol w="1722895">
                  <a:extLst>
                    <a:ext uri="{9D8B030D-6E8A-4147-A177-3AD203B41FA5}">
                      <a16:colId xmlns:a16="http://schemas.microsoft.com/office/drawing/2014/main" val="3983499754"/>
                    </a:ext>
                  </a:extLst>
                </a:gridCol>
              </a:tblGrid>
              <a:tr h="11091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Acres Planted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Acres Damaged/Lost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Acres Harvested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Lost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Revenue Recovered?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42639"/>
                  </a:ext>
                </a:extLst>
              </a:tr>
              <a:tr h="678704">
                <a:tc>
                  <a:txBody>
                    <a:bodyPr/>
                    <a:lstStyle/>
                    <a:p>
                      <a:r>
                        <a:rPr lang="en-US" dirty="0"/>
                        <a:t>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$471,642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$300K (+) or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414523"/>
                  </a:ext>
                </a:extLst>
              </a:tr>
              <a:tr h="678704">
                <a:tc>
                  <a:txBody>
                    <a:bodyPr/>
                    <a:lstStyle/>
                    <a:p>
                      <a:r>
                        <a:rPr lang="en-US" dirty="0"/>
                        <a:t>Thunder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$39,721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4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15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F6DC11-8682-9B73-737F-75EA7938B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5648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62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375" y="1048411"/>
            <a:ext cx="3278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Recent Funding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EDA CARES Grant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Funded Projects (HUD)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 Additional Capital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Membership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Markets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Malting Barley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Distilleries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Feed Mills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Seed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new markets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Identity preservation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Local brewers/distillers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Additional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375" y="586746"/>
            <a:ext cx="441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Path Forward Regional Grain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800" y="1221831"/>
            <a:ext cx="7062825" cy="47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464" y="1310273"/>
            <a:ext cx="7024050" cy="44558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4642" y="1608321"/>
            <a:ext cx="3162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Wheat, barley, oats, peas</a:t>
            </a:r>
          </a:p>
          <a:p>
            <a:endParaRPr lang="en-US" dirty="0"/>
          </a:p>
          <a:p>
            <a:r>
              <a:rPr lang="en-US" dirty="0"/>
              <a:t>Storage &amp; Cleaning</a:t>
            </a:r>
          </a:p>
          <a:p>
            <a:endParaRPr lang="en-US" dirty="0"/>
          </a:p>
          <a:p>
            <a:r>
              <a:rPr lang="en-US" dirty="0"/>
              <a:t>Incoming and outgoing</a:t>
            </a:r>
          </a:p>
          <a:p>
            <a:endParaRPr lang="en-US" dirty="0"/>
          </a:p>
          <a:p>
            <a:r>
              <a:rPr lang="en-US" dirty="0"/>
              <a:t>Access to new markets</a:t>
            </a:r>
          </a:p>
          <a:p>
            <a:endParaRPr lang="en-US" dirty="0"/>
          </a:p>
          <a:p>
            <a:r>
              <a:rPr lang="en-US" dirty="0"/>
              <a:t>Insulation from volatility</a:t>
            </a:r>
          </a:p>
          <a:p>
            <a:endParaRPr lang="en-US" dirty="0"/>
          </a:p>
          <a:p>
            <a:r>
              <a:rPr lang="en-US" dirty="0"/>
              <a:t>Identity preservation</a:t>
            </a:r>
          </a:p>
          <a:p>
            <a:endParaRPr lang="en-US" dirty="0"/>
          </a:p>
          <a:p>
            <a:r>
              <a:rPr lang="en-US" dirty="0"/>
              <a:t>Benefit to: Farmers, Ranchers, Dairy, Poultry, Baking, Brewing, Distilling…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813" y="1002362"/>
            <a:ext cx="373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113840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937FFC-D236-A209-2034-57AE59C9A349}"/>
              </a:ext>
            </a:extLst>
          </p:cNvPr>
          <p:cNvSpPr txBox="1"/>
          <p:nvPr/>
        </p:nvSpPr>
        <p:spPr>
          <a:xfrm>
            <a:off x="4061011" y="1900518"/>
            <a:ext cx="406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3502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4" y="0"/>
            <a:ext cx="12172335" cy="68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31" y="408030"/>
            <a:ext cx="6858014" cy="1335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990" y="2256395"/>
            <a:ext cx="3988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Farmer-Owned Cooperative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Incorporated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37 members from 6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SW WA Food  Hub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331" y="3792511"/>
            <a:ext cx="3988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“Increase the viability of Southwest Washington Family Farms through collaborative opportunities </a:t>
            </a:r>
          </a:p>
          <a:p>
            <a:r>
              <a:rPr lang="en-US" sz="2400" dirty="0"/>
              <a:t>in marketing, logistics, and stewardship.”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970" y="2110886"/>
            <a:ext cx="72104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1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3114" y="1399624"/>
            <a:ext cx="3740617" cy="40587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PARTNERSHIP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WSU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OSU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NABC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Great Western Malting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Port of Chehalis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Talking Cedar Brewing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SW WA Growers Co-op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Valley Agronomics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C29691-667A-4580-B2A5-893D467C7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957742" y="1281535"/>
            <a:ext cx="3218902" cy="2452919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77924C-8699-45C5-A55D-597375C9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90057" y="1438359"/>
            <a:ext cx="2442684" cy="131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id="{45D5A034-355D-4A38-BD86-76850F70C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0641" y="3834965"/>
            <a:ext cx="3063955" cy="14387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5400000">
            <a:off x="8313676" y="2832485"/>
            <a:ext cx="2563539" cy="2610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E44112-08E7-65DC-39D1-CE97E98005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748" y="3937808"/>
            <a:ext cx="2610771" cy="1436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54C6B-DF2A-9344-06DA-5852071FEB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52"/>
          <a:stretch/>
        </p:blipFill>
        <p:spPr>
          <a:xfrm>
            <a:off x="8348567" y="1515048"/>
            <a:ext cx="2493755" cy="12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772" y="610136"/>
            <a:ext cx="44046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Port of Chehalis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$800k Distressed Counties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RBDG Grant for Comprehensive Site Plan: $32k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RBDG for phased construction plan, Geological Survey, and Engineers’ Report: $6.2k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Grain Facility Phase 1 funded through Capital Budget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RCDG for continued support: $51k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EDA CARES Grant $4.5M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HUD Funding $4.1M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29" y="1637668"/>
            <a:ext cx="6416799" cy="41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BC90E-633C-378E-0BD2-967ABE0C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784481"/>
            <a:ext cx="12192001" cy="13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505090"/>
              </p:ext>
            </p:extLst>
          </p:nvPr>
        </p:nvGraphicFramePr>
        <p:xfrm>
          <a:off x="2117" y="649705"/>
          <a:ext cx="12187766" cy="484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55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B325E-85A1-68DC-2AED-5B935068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9600"/>
            <a:ext cx="12192001" cy="1310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E17F66-6C98-A94A-E7A4-7E0CA4C59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16" y="3630478"/>
            <a:ext cx="6620567" cy="19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DDFF4-76CD-A0B8-0E95-69B1E79C64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65183" y="85725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93435A-DE38-B750-5C36-A6AEB4543561}"/>
              </a:ext>
            </a:extLst>
          </p:cNvPr>
          <p:cNvSpPr txBox="1"/>
          <p:nvPr/>
        </p:nvSpPr>
        <p:spPr>
          <a:xfrm>
            <a:off x="626067" y="790414"/>
            <a:ext cx="47828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  <a:r>
              <a:rPr lang="en-US" sz="3600" u="sng" dirty="0"/>
              <a:t>August 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Olympia recorded 1.38 inches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Some areas recorded more than 2 inches!</a:t>
            </a:r>
          </a:p>
        </p:txBody>
      </p:sp>
    </p:spTree>
    <p:extLst>
      <p:ext uri="{BB962C8B-B14F-4D97-AF65-F5344CB8AC3E}">
        <p14:creationId xmlns:p14="http://schemas.microsoft.com/office/powerpoint/2010/main" val="1627923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1617</TotalTime>
  <Words>263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Calisto MT</vt:lpstr>
      <vt:lpstr>Courier New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Peroni</dc:creator>
  <cp:lastModifiedBy>Jake Fay</cp:lastModifiedBy>
  <cp:revision>49</cp:revision>
  <dcterms:created xsi:type="dcterms:W3CDTF">2020-09-02T15:36:25Z</dcterms:created>
  <dcterms:modified xsi:type="dcterms:W3CDTF">2024-12-12T18:43:51Z</dcterms:modified>
</cp:coreProperties>
</file>