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embeddedFontLst>
    <p:embeddedFont>
      <p:font typeface="Average" panose="020B0604020202020204" charset="0"/>
      <p:regular r:id="rId22"/>
    </p:embeddedFont>
    <p:embeddedFont>
      <p:font typeface="Oswald" panose="00000500000000000000" pitchFamily="2" charset="0"/>
      <p:regular r:id="rId23"/>
      <p:bold r:id="rId24"/>
    </p:embeddedFont>
    <p:embeddedFont>
      <p:font typeface="Proxima Nova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9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Pr83zR72pDKOBRnthqYD4q670avjPM-r/edit?usp=sharing&amp;ouid=111738274474604899896&amp;rtpof=true&amp;sd=true" TargetMode="External"/><Relationship Id="rId7" Type="http://schemas.openxmlformats.org/officeDocument/2006/relationships/hyperlink" Target="https://docs.google.com/document/d/18UnkhmuXDKy_iH7BDKqnZeD2v_8RKlMAO2quZIHWMmM/edit?usp=sharin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rive.google.com/drive/folders/1HgkFMjWvfSKGDrdf7ZPUirqYGm1pjouG?usp=sharing" TargetMode="External"/><Relationship Id="rId5" Type="http://schemas.openxmlformats.org/officeDocument/2006/relationships/hyperlink" Target="https://drive.google.com/drive/folders/1hj0MlVEsIfY2YTNudTifc7pqqeFzGANn?usp=sharing" TargetMode="External"/><Relationship Id="rId4" Type="http://schemas.openxmlformats.org/officeDocument/2006/relationships/hyperlink" Target="https://drive.google.com/file/d/1BM0s35D61LjtkvgR78wlDjhCOB-f7Ti1/view?usp=sharin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aca54c485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aca54c485a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ad148810c7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ad148810c7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Presentations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r>
              <a:rPr lang="en">
                <a:solidFill>
                  <a:schemeClr val="dk1"/>
                </a:solidFill>
              </a:rPr>
              <a:t>SJC Fair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r>
              <a:rPr lang="en">
                <a:solidFill>
                  <a:schemeClr val="dk1"/>
                </a:solidFill>
              </a:rPr>
              <a:t>Waldron CLT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r>
              <a:rPr lang="en">
                <a:solidFill>
                  <a:schemeClr val="dk1"/>
                </a:solidFill>
              </a:rPr>
              <a:t>Ag Org Retreat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r>
              <a:rPr lang="en">
                <a:solidFill>
                  <a:schemeClr val="dk1"/>
                </a:solidFill>
              </a:rPr>
              <a:t>SJC Council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r>
              <a:rPr lang="en">
                <a:solidFill>
                  <a:schemeClr val="dk1"/>
                </a:solidFill>
              </a:rPr>
              <a:t>Ag Summit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r>
              <a:rPr lang="en">
                <a:solidFill>
                  <a:schemeClr val="dk1"/>
                </a:solidFill>
              </a:rPr>
              <a:t>Listening Sessions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Regional planner meetings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build regional connections, share best practices, and investigate collaboration opportunities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ca54c485a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aca54c485a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aca54c485a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aca54c485a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65677f0e2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65677f0e2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aca54c485a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aca54c485a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progress indicators &gt; develop data dashboard &gt; ongoing evaluation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developing the Data Dashboard: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Secondary data whenever possible, and filling in with primary data only when it meets a specific need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Another consideration is wanting to make it user friendly and accessible for people in the Ag world, decision-makers and the general public, AND for whoever has to update it.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one of our RFSP grant objectives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Interest in teaming up regionally to streamline and strengthen the dashboard as a resource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ad1bd3bb83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ad1bd3bb83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we’ve gone through creating the plan, progress indicators have been identified for each goal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now working on refining those lists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step in that process is organizing them by ones we have baseline data for and ones that we don’t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have existing baseline data and some do not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data wherever possible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aca54c485a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aca54c485a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aca54c485a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aca54c485a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ad1bd3bb83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ad1bd3bb83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Developed this tool that allows us to envision different scenarios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Project the total economic effects of various changes in local food production and sales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To be able to create compelling stories of our vision for the future for policy-makers, funders, and producers, eaters, and other stakeholders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Strategic planning &gt; “you can’t manage what you can’t measure”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That’s a glimpse into our process, findings and vision, and we welcome your feedback and questions. Thank you!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ad148810c7_5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ad148810c7_5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ad148810c7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ad148810c7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ac64b69981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ac64b69981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ad148810c7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ad148810c7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ac64b69981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ac64b69981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ca54c485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aca54c485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167 FST meetings and counting!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ad148810c7_2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ad148810c7_2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Food Assessment Timeline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Fall 2019: ARC Retreat</a:t>
            </a:r>
            <a:endParaRPr b="1"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Goal: “Secure funding for a local food system plan that lays out specific strategies, timeline, and benchmarks to move our county toward greater local food resilience”</a:t>
            </a:r>
            <a:br>
              <a:rPr lang="en"/>
            </a:b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Spring 2020: FST work begins</a:t>
            </a:r>
            <a:endParaRPr b="1"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Private donation was initial funding that enabled FST to convene and begin the work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Pandemic emergency response work</a:t>
            </a:r>
            <a:br>
              <a:rPr lang="en"/>
            </a:b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Summer 2020: secondary data deep dive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Whatcom CFA, USDA Economics of Local Food Systems toolkit</a:t>
            </a:r>
            <a:br>
              <a:rPr lang="en"/>
            </a:b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Fall 2020: Data collection collaboration, RFSP grant</a:t>
            </a:r>
            <a:endParaRPr b="1"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Data Collection = Collaboration of SJC Ag Orgs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Received Regional Food System Partnerships</a:t>
            </a:r>
            <a:r>
              <a:rPr lang="en"/>
              <a:t> (RFSP) grant subaward</a:t>
            </a:r>
            <a:endParaRPr/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partnered with NABC, network of over 30 regional entities</a:t>
            </a:r>
            <a:endParaRPr/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$994,400 grant / $180,000 devoted to food system planning and implementation in SJC</a:t>
            </a:r>
            <a:endParaRPr/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Leveraged private donation to secure RFSP funding</a:t>
            </a:r>
            <a:endParaRPr/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enabling us to amplify efforts of Ag Orgs, hire third party studies/consultants</a:t>
            </a:r>
            <a:endParaRPr/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NABC is devoting the next three years to addressing food system infrastructure, food access, and education</a:t>
            </a:r>
            <a:br>
              <a:rPr lang="en"/>
            </a:b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Winter/Spring 2021: Sector Snapshot drafts</a:t>
            </a:r>
            <a:endParaRPr b="1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Spring: publish CFA</a:t>
            </a:r>
            <a:endParaRPr b="1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Summer 2022: begin work on FSP</a:t>
            </a:r>
            <a:endParaRPr b="1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Summer 2023: publish FSP</a:t>
            </a:r>
            <a:endParaRPr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ad148810c7_5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ad148810c7_5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24135"/>
                </a:solidFill>
              </a:rPr>
              <a:t>CFA key findings: strengths and key developments + issues requiring strategic attention </a:t>
            </a:r>
            <a:endParaRPr>
              <a:solidFill>
                <a:srgbClr val="32413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2413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24135"/>
                </a:solidFill>
              </a:rPr>
              <a:t>Strengths</a:t>
            </a:r>
            <a:endParaRPr>
              <a:solidFill>
                <a:srgbClr val="324135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24135"/>
              </a:buClr>
              <a:buSzPts val="1100"/>
              <a:buChar char="-"/>
            </a:pPr>
            <a:r>
              <a:rPr lang="en">
                <a:solidFill>
                  <a:srgbClr val="324135"/>
                </a:solidFill>
              </a:rPr>
              <a:t>vibrant island food culture</a:t>
            </a:r>
            <a:endParaRPr>
              <a:solidFill>
                <a:srgbClr val="324135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24135"/>
              </a:buClr>
              <a:buSzPts val="1100"/>
              <a:buChar char="-"/>
            </a:pPr>
            <a:r>
              <a:rPr lang="en">
                <a:solidFill>
                  <a:srgbClr val="324135"/>
                </a:solidFill>
              </a:rPr>
              <a:t>Dedicated community of eaters who support local food</a:t>
            </a:r>
            <a:endParaRPr>
              <a:solidFill>
                <a:srgbClr val="324135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24135"/>
              </a:buClr>
              <a:buSzPts val="1100"/>
              <a:buChar char="-"/>
            </a:pPr>
            <a:r>
              <a:rPr lang="en">
                <a:solidFill>
                  <a:srgbClr val="324135"/>
                </a:solidFill>
              </a:rPr>
              <a:t>small and strong agricultural community</a:t>
            </a:r>
            <a:endParaRPr>
              <a:solidFill>
                <a:srgbClr val="324135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24135"/>
              </a:buClr>
              <a:buSzPts val="1100"/>
              <a:buChar char="-"/>
            </a:pPr>
            <a:r>
              <a:rPr lang="en">
                <a:solidFill>
                  <a:srgbClr val="324135"/>
                </a:solidFill>
              </a:rPr>
              <a:t>collaboration among supporting organizations</a:t>
            </a:r>
            <a:endParaRPr>
              <a:solidFill>
                <a:srgbClr val="324135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24135"/>
              </a:buClr>
              <a:buSzPts val="1100"/>
              <a:buChar char="-"/>
            </a:pPr>
            <a:r>
              <a:rPr lang="en">
                <a:solidFill>
                  <a:srgbClr val="324135"/>
                </a:solidFill>
              </a:rPr>
              <a:t>farmland protection and access programs</a:t>
            </a:r>
            <a:endParaRPr>
              <a:solidFill>
                <a:srgbClr val="324135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24135"/>
              </a:buClr>
              <a:buSzPts val="1100"/>
              <a:buChar char="-"/>
            </a:pPr>
            <a:r>
              <a:rPr lang="en">
                <a:solidFill>
                  <a:srgbClr val="324135"/>
                </a:solidFill>
              </a:rPr>
              <a:t>ethos of stewardship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ad148810c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ad148810c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System Plan Timeline</a:t>
            </a:r>
            <a:endParaRPr/>
          </a:p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b="1">
                <a:solidFill>
                  <a:schemeClr val="dk1"/>
                </a:solidFill>
              </a:rPr>
              <a:t>Aug 2022</a:t>
            </a:r>
            <a:r>
              <a:rPr lang="en">
                <a:solidFill>
                  <a:schemeClr val="dk1"/>
                </a:solidFill>
              </a:rPr>
              <a:t> RFP → Maggi!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Project design, use of budget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Stakeholder list development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b="1">
                <a:solidFill>
                  <a:schemeClr val="dk1"/>
                </a:solidFill>
              </a:rPr>
              <a:t>Oct 2022</a:t>
            </a:r>
            <a:r>
              <a:rPr lang="en">
                <a:solidFill>
                  <a:schemeClr val="dk1"/>
                </a:solidFill>
              </a:rPr>
              <a:t> Housing study, etc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b="1">
                <a:solidFill>
                  <a:schemeClr val="dk1"/>
                </a:solidFill>
              </a:rPr>
              <a:t>Nov 2022</a:t>
            </a:r>
            <a:r>
              <a:rPr lang="en">
                <a:solidFill>
                  <a:schemeClr val="dk1"/>
                </a:solidFill>
              </a:rPr>
              <a:t> Strategies Spreadsheet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translating the information in the community food assessment into a matrix of topics, goals and strategies.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ENORMOUS process of distillation - overwhelming → increasing clarified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b="1">
                <a:solidFill>
                  <a:schemeClr val="dk1"/>
                </a:solidFill>
              </a:rPr>
              <a:t>Mar 2023</a:t>
            </a:r>
            <a:r>
              <a:rPr lang="en">
                <a:solidFill>
                  <a:schemeClr val="dk1"/>
                </a:solidFill>
              </a:rPr>
              <a:t> 1-1 interviews, focus groups with </a:t>
            </a:r>
            <a:r>
              <a:rPr lang="en" b="1">
                <a:solidFill>
                  <a:schemeClr val="dk1"/>
                </a:solidFill>
              </a:rPr>
              <a:t>28 experts</a:t>
            </a:r>
            <a:r>
              <a:rPr lang="en">
                <a:solidFill>
                  <a:schemeClr val="dk1"/>
                </a:solidFill>
              </a:rPr>
              <a:t> throughout SJC’s food system </a:t>
            </a:r>
            <a:r>
              <a:rPr lang="en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Spreadsheet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Dining out (restaurants)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Wholesale (Distributors - PSFH, SJFH, OFC)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Selling Food (Smaller/farmers markets + retailers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Basic needs (Food access + hunger relief advocates/programs)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Serving Farmers (Ag organizations + Producers)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Food service (schools, senior meals, camps, FH labs)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b="1">
                <a:solidFill>
                  <a:schemeClr val="dk1"/>
                </a:solidFill>
              </a:rPr>
              <a:t>April 2023 3 community Town Hall events</a:t>
            </a:r>
            <a:r>
              <a:rPr lang="en">
                <a:solidFill>
                  <a:schemeClr val="dk1"/>
                </a:solidFill>
              </a:rPr>
              <a:t>,</a:t>
            </a:r>
            <a:r>
              <a:rPr lang="en" b="1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to incorporate community feedback and priorities into the Food System Plan; engaged with 150+ islanders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Flier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Town Hall Events photos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b="1">
                <a:solidFill>
                  <a:schemeClr val="dk1"/>
                </a:solidFill>
              </a:rPr>
              <a:t>May 2023</a:t>
            </a:r>
            <a:r>
              <a:rPr lang="en">
                <a:solidFill>
                  <a:schemeClr val="dk1"/>
                </a:solidFill>
              </a:rPr>
              <a:t> co-hosted annual </a:t>
            </a:r>
            <a:r>
              <a:rPr lang="en" b="1">
                <a:solidFill>
                  <a:schemeClr val="dk1"/>
                </a:solidFill>
              </a:rPr>
              <a:t>Agricultural Organizations Retreat</a:t>
            </a:r>
            <a:r>
              <a:rPr lang="en">
                <a:solidFill>
                  <a:schemeClr val="dk1"/>
                </a:solidFill>
              </a:rPr>
              <a:t>, to incorporate organization reps’ feedback on the Food System Plan and begin to delineate priorities and necessary action steps; 30 people in attendance representing 20 ag- and food-related organizations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Agricultural Organizations Retreat photos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“Who is Doing What”</a:t>
            </a:r>
            <a:r>
              <a:rPr lang="en">
                <a:solidFill>
                  <a:schemeClr val="dk1"/>
                </a:solidFill>
              </a:rPr>
              <a:t> document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b="1">
                <a:solidFill>
                  <a:schemeClr val="dk1"/>
                </a:solidFill>
              </a:rPr>
              <a:t>Oct 2023</a:t>
            </a:r>
            <a:r>
              <a:rPr lang="en">
                <a:solidFill>
                  <a:schemeClr val="dk1"/>
                </a:solidFill>
              </a:rPr>
              <a:t> Peer review of draft Food System Plan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b="1">
                <a:solidFill>
                  <a:schemeClr val="dk1"/>
                </a:solidFill>
              </a:rPr>
              <a:t>Dec 2023</a:t>
            </a:r>
            <a:r>
              <a:rPr lang="en">
                <a:solidFill>
                  <a:schemeClr val="dk1"/>
                </a:solidFill>
              </a:rPr>
              <a:t> Public comment for final round of feedback on Food System Plan report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b="1">
                <a:solidFill>
                  <a:schemeClr val="dk1"/>
                </a:solidFill>
              </a:rPr>
              <a:t>Jan 2024</a:t>
            </a:r>
            <a:r>
              <a:rPr lang="en">
                <a:solidFill>
                  <a:schemeClr val="dk1"/>
                </a:solidFill>
              </a:rPr>
              <a:t> FSP Published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b="1">
                <a:solidFill>
                  <a:schemeClr val="dk1"/>
                </a:solidFill>
              </a:rPr>
              <a:t>Winter / Spring 2024</a:t>
            </a:r>
            <a:r>
              <a:rPr lang="en">
                <a:solidFill>
                  <a:schemeClr val="dk1"/>
                </a:solidFill>
              </a:rPr>
              <a:t> Action Guides / Evaluation Framework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3807170"/>
            <a:ext cx="443589" cy="140843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1321067"/>
            <a:ext cx="7801500" cy="23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4233168"/>
            <a:ext cx="78015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673700"/>
            <a:ext cx="8520600" cy="252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43045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62271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jiagguild.com/sjc-food-syste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learner@orcasfood.coop" TargetMode="External"/><Relationship Id="rId5" Type="http://schemas.openxmlformats.org/officeDocument/2006/relationships/hyperlink" Target="mailto:foodsystem.sjc@gmail.com" TargetMode="External"/><Relationship Id="rId4" Type="http://schemas.openxmlformats.org/officeDocument/2006/relationships/hyperlink" Target="mailto:madamek@terrasoma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258" y="1321067"/>
            <a:ext cx="7801500" cy="23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4233168"/>
            <a:ext cx="78015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311700" y="1229350"/>
            <a:ext cx="3402600" cy="53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Building connections with Coast Salish food sovereignty leaders and Elders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Two approaches for relationship building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-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Presentations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-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SJC Council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-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Ag/food events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-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Community events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Monthly food system planner meetings with colleagues from Whatcom, Island, and Skagit Counties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311700" y="501400"/>
            <a:ext cx="1476900" cy="6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Ongoing: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75" name="Google Shape;175;p22"/>
          <p:cNvGrpSpPr/>
          <p:nvPr/>
        </p:nvGrpSpPr>
        <p:grpSpPr>
          <a:xfrm>
            <a:off x="3951524" y="0"/>
            <a:ext cx="5192529" cy="6858057"/>
            <a:chOff x="0" y="0"/>
            <a:chExt cx="7067550" cy="9334500"/>
          </a:xfrm>
        </p:grpSpPr>
        <p:pic>
          <p:nvPicPr>
            <p:cNvPr id="176" name="Google Shape;176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7067550" cy="933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22"/>
            <p:cNvSpPr/>
            <p:nvPr/>
          </p:nvSpPr>
          <p:spPr>
            <a:xfrm>
              <a:off x="3395379" y="9055089"/>
              <a:ext cx="276860" cy="232409"/>
            </a:xfrm>
            <a:custGeom>
              <a:avLst/>
              <a:gdLst/>
              <a:ahLst/>
              <a:cxnLst/>
              <a:rect l="l" t="t" r="r" b="b"/>
              <a:pathLst>
                <a:path w="276860" h="232409" extrusionOk="0">
                  <a:moveTo>
                    <a:pt x="160752" y="232074"/>
                  </a:moveTo>
                  <a:lnTo>
                    <a:pt x="116038" y="232074"/>
                  </a:lnTo>
                  <a:lnTo>
                    <a:pt x="70860" y="222957"/>
                  </a:lnTo>
                  <a:lnTo>
                    <a:pt x="33967" y="198093"/>
                  </a:lnTo>
                  <a:lnTo>
                    <a:pt x="9092" y="161209"/>
                  </a:lnTo>
                  <a:lnTo>
                    <a:pt x="0" y="116183"/>
                  </a:lnTo>
                  <a:lnTo>
                    <a:pt x="0" y="115890"/>
                  </a:lnTo>
                  <a:lnTo>
                    <a:pt x="9092" y="70864"/>
                  </a:lnTo>
                  <a:lnTo>
                    <a:pt x="33967" y="33981"/>
                  </a:lnTo>
                  <a:lnTo>
                    <a:pt x="70860" y="9116"/>
                  </a:lnTo>
                  <a:lnTo>
                    <a:pt x="116037" y="0"/>
                  </a:lnTo>
                  <a:lnTo>
                    <a:pt x="160753" y="0"/>
                  </a:lnTo>
                  <a:lnTo>
                    <a:pt x="205929" y="9116"/>
                  </a:lnTo>
                  <a:lnTo>
                    <a:pt x="242823" y="33981"/>
                  </a:lnTo>
                  <a:lnTo>
                    <a:pt x="267698" y="70864"/>
                  </a:lnTo>
                  <a:lnTo>
                    <a:pt x="276790" y="115890"/>
                  </a:lnTo>
                  <a:lnTo>
                    <a:pt x="276790" y="116183"/>
                  </a:lnTo>
                  <a:lnTo>
                    <a:pt x="267698" y="161209"/>
                  </a:lnTo>
                  <a:lnTo>
                    <a:pt x="242823" y="198093"/>
                  </a:lnTo>
                  <a:lnTo>
                    <a:pt x="205929" y="222957"/>
                  </a:lnTo>
                  <a:lnTo>
                    <a:pt x="160752" y="232074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" name="Google Shape;178;p22"/>
          <p:cNvSpPr txBox="1"/>
          <p:nvPr/>
        </p:nvSpPr>
        <p:spPr>
          <a:xfrm>
            <a:off x="6944723" y="6612275"/>
            <a:ext cx="21201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rgbClr val="FBFAF5"/>
                </a:solidFill>
                <a:latin typeface="Arial"/>
                <a:ea typeface="Arial"/>
                <a:cs typeface="Arial"/>
                <a:sym typeface="Arial"/>
              </a:rPr>
              <a:t>Image: Salmon Pit Cook, by Tallulah</a:t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5" name="Google Shape;185;p23"/>
          <p:cNvPicPr preferRelativeResize="0"/>
          <p:nvPr/>
        </p:nvPicPr>
        <p:blipFill rotWithShape="1">
          <a:blip r:embed="rId3">
            <a:alphaModFix/>
          </a:blip>
          <a:srcRect l="1540" t="2104" r="1569" b="2219"/>
          <a:stretch/>
        </p:blipFill>
        <p:spPr>
          <a:xfrm>
            <a:off x="140200" y="144325"/>
            <a:ext cx="8859750" cy="656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200" y="108050"/>
            <a:ext cx="8859750" cy="664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9" name="Google Shape;1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63" y="152525"/>
            <a:ext cx="8737275" cy="655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Top 5 infographic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15" name="Google Shape;215;p2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6" name="Google Shape;2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50" y="104600"/>
            <a:ext cx="8873300" cy="665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3" name="Google Shape;22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38" y="116287"/>
            <a:ext cx="8833925" cy="662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13" y="124138"/>
            <a:ext cx="8812975" cy="66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Be in touch!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4" name="Google Shape;234;p3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https://sjiagguild.com/sjc-food-system/</a:t>
            </a:r>
            <a:endParaRPr sz="3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Maggi Adamek </a:t>
            </a:r>
            <a:r>
              <a:rPr lang="en" sz="3000" u="sng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madamek@terrasoma.com</a:t>
            </a:r>
            <a:r>
              <a:rPr lang="en" sz="3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Caitlin Leck </a:t>
            </a:r>
            <a:r>
              <a:rPr lang="en" sz="3000" u="sng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foodsystem.sjc@gmail.com</a:t>
            </a:r>
            <a:endParaRPr sz="3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Learner Limbach </a:t>
            </a:r>
            <a:r>
              <a:rPr lang="en" sz="3000" u="sng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learner@orcasfood.coop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749250" y="2331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Presentation Overview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4749250" y="996700"/>
            <a:ext cx="4260300" cy="31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Proxima Nova"/>
              <a:buChar char="●"/>
            </a:pPr>
            <a:r>
              <a:rPr lang="en" sz="2700">
                <a:latin typeface="Proxima Nova"/>
                <a:ea typeface="Proxima Nova"/>
                <a:cs typeface="Proxima Nova"/>
                <a:sym typeface="Proxima Nova"/>
              </a:rPr>
              <a:t>Maggi Adamek: Setting the Context</a:t>
            </a:r>
            <a:endParaRPr sz="2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Proxima Nova"/>
              <a:buChar char="●"/>
            </a:pPr>
            <a:r>
              <a:rPr lang="en" sz="2700">
                <a:latin typeface="Proxima Nova"/>
                <a:ea typeface="Proxima Nova"/>
                <a:cs typeface="Proxima Nova"/>
                <a:sym typeface="Proxima Nova"/>
              </a:rPr>
              <a:t>Caitlin Leck: Food System Plan Process</a:t>
            </a:r>
            <a:endParaRPr sz="2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Proxima Nova"/>
              <a:buChar char="●"/>
            </a:pPr>
            <a:r>
              <a:rPr lang="en" sz="2700">
                <a:latin typeface="Proxima Nova"/>
                <a:ea typeface="Proxima Nova"/>
                <a:cs typeface="Proxima Nova"/>
                <a:sym typeface="Proxima Nova"/>
              </a:rPr>
              <a:t>Learner Limbach: Measurement + Evaluation</a:t>
            </a:r>
            <a:endParaRPr sz="3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4336" y="4243220"/>
            <a:ext cx="3270138" cy="199916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5667771" y="6354809"/>
            <a:ext cx="22689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rgbClr val="324034"/>
                </a:solidFill>
                <a:latin typeface="Arial"/>
                <a:ea typeface="Arial"/>
                <a:cs typeface="Arial"/>
                <a:sym typeface="Arial"/>
              </a:rPr>
              <a:t>Image: San Juan Islands Visitors Bureau</a:t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" name="Google Shape;70;p14"/>
          <p:cNvGrpSpPr/>
          <p:nvPr/>
        </p:nvGrpSpPr>
        <p:grpSpPr>
          <a:xfrm>
            <a:off x="-861285" y="0"/>
            <a:ext cx="8553024" cy="9287498"/>
            <a:chOff x="-4880785" y="0"/>
            <a:chExt cx="8553024" cy="9287498"/>
          </a:xfrm>
        </p:grpSpPr>
        <p:pic>
          <p:nvPicPr>
            <p:cNvPr id="71" name="Google Shape;71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4880785" y="0"/>
              <a:ext cx="5192486" cy="6858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Google Shape;72;p14"/>
            <p:cNvSpPr/>
            <p:nvPr/>
          </p:nvSpPr>
          <p:spPr>
            <a:xfrm>
              <a:off x="3395379" y="9055089"/>
              <a:ext cx="276860" cy="232409"/>
            </a:xfrm>
            <a:custGeom>
              <a:avLst/>
              <a:gdLst/>
              <a:ahLst/>
              <a:cxnLst/>
              <a:rect l="l" t="t" r="r" b="b"/>
              <a:pathLst>
                <a:path w="276860" h="232409" extrusionOk="0">
                  <a:moveTo>
                    <a:pt x="160752" y="232074"/>
                  </a:moveTo>
                  <a:lnTo>
                    <a:pt x="116038" y="232074"/>
                  </a:lnTo>
                  <a:lnTo>
                    <a:pt x="70860" y="222957"/>
                  </a:lnTo>
                  <a:lnTo>
                    <a:pt x="33967" y="198093"/>
                  </a:lnTo>
                  <a:lnTo>
                    <a:pt x="9092" y="161209"/>
                  </a:lnTo>
                  <a:lnTo>
                    <a:pt x="0" y="116183"/>
                  </a:lnTo>
                  <a:lnTo>
                    <a:pt x="0" y="115890"/>
                  </a:lnTo>
                  <a:lnTo>
                    <a:pt x="9092" y="70877"/>
                  </a:lnTo>
                  <a:lnTo>
                    <a:pt x="33967" y="33992"/>
                  </a:lnTo>
                  <a:lnTo>
                    <a:pt x="70860" y="9120"/>
                  </a:lnTo>
                  <a:lnTo>
                    <a:pt x="116037" y="0"/>
                  </a:lnTo>
                  <a:lnTo>
                    <a:pt x="160753" y="0"/>
                  </a:lnTo>
                  <a:lnTo>
                    <a:pt x="205929" y="9120"/>
                  </a:lnTo>
                  <a:lnTo>
                    <a:pt x="242823" y="33992"/>
                  </a:lnTo>
                  <a:lnTo>
                    <a:pt x="267698" y="70877"/>
                  </a:lnTo>
                  <a:lnTo>
                    <a:pt x="276790" y="115890"/>
                  </a:lnTo>
                  <a:lnTo>
                    <a:pt x="276790" y="116183"/>
                  </a:lnTo>
                  <a:lnTo>
                    <a:pt x="267698" y="161209"/>
                  </a:lnTo>
                  <a:lnTo>
                    <a:pt x="242823" y="198093"/>
                  </a:lnTo>
                  <a:lnTo>
                    <a:pt x="205929" y="222957"/>
                  </a:lnTo>
                  <a:lnTo>
                    <a:pt x="160752" y="232074"/>
                  </a:lnTo>
                  <a:close/>
                </a:path>
              </a:pathLst>
            </a:custGeom>
            <a:solidFill>
              <a:srgbClr val="FBFAF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" name="Google Shape;73;p14"/>
          <p:cNvSpPr txBox="1"/>
          <p:nvPr/>
        </p:nvSpPr>
        <p:spPr>
          <a:xfrm>
            <a:off x="-731601" y="6591650"/>
            <a:ext cx="2865300" cy="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rgbClr val="FBFAF5"/>
                </a:solidFill>
                <a:latin typeface="Arial"/>
                <a:ea typeface="Arial"/>
                <a:cs typeface="Arial"/>
                <a:sym typeface="Arial"/>
              </a:rPr>
              <a:t>Image: Lopez Harvest Farm, by Summer Moon</a:t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a food system plan?</a:t>
            </a: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clear, comprehensive, long-term developmental path for a locale’s food and agricultural systems</a:t>
            </a:r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highlight>
                  <a:schemeClr val="dk1"/>
                </a:highlight>
              </a:rPr>
              <a:t>A democratic process for designing a community’s food future</a:t>
            </a:r>
            <a:endParaRPr sz="2100">
              <a:highlight>
                <a:schemeClr val="dk1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100">
                <a:highlight>
                  <a:schemeClr val="dk1"/>
                </a:highlight>
              </a:rPr>
              <a:t>An evidence/best practices-based plan with goals and accompanying objectives, strategies, and change targets</a:t>
            </a:r>
            <a:endParaRPr sz="2100">
              <a:highlight>
                <a:schemeClr val="dk1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100">
                <a:highlight>
                  <a:schemeClr val="dk1"/>
                </a:highlight>
              </a:rPr>
              <a:t>A change agenda for food skills development, healthy food access, vibrant local food culture, food systems infrastructure improvements, and growth of and support for a thriving food and farm economy</a:t>
            </a:r>
            <a:endParaRPr sz="2100">
              <a:highlight>
                <a:schemeClr val="dk1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100">
                <a:highlight>
                  <a:schemeClr val="dk1"/>
                </a:highlight>
              </a:rPr>
              <a:t>Often responsive to climate and food security-related issues</a:t>
            </a:r>
            <a:endParaRPr sz="2100">
              <a:highlight>
                <a:schemeClr val="dk1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100"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up with food systems plans?</a:t>
            </a: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1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…It’s all the rage…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….reskilling…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…relocalizing…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…restoring local and regional scales…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…ensuring equity…</a:t>
            </a: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Hundreds of cities worldwide have created food systems plan under an international pact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Geographies and organizations at all scales across the US are developing food systems plans to address a variety of food and farm-related issues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Many communities in Washington state have done so, including numerous areas in Western Washington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Island communities in the US are developing food systems plans to respond to their unique issues, geographies, vulnerabilities, and assets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a community implement a food systems plan?</a:t>
            </a: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1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 a process/infrastructure to plan for and support implementation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Prioritize strategies for each goal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Identify proven actions to achieve those strategies that also have local champions and available resources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Develop workplans and key stakeholders and secure resources to implement actions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Create systematic means for measuring and reporting progress and outcomes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Share progress and motivate participation through effective promotion and communications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50" y="116894"/>
            <a:ext cx="8832300" cy="6624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146400" y="144600"/>
            <a:ext cx="8851200" cy="6568800"/>
          </a:xfrm>
          <a:prstGeom prst="rect">
            <a:avLst/>
          </a:prstGeom>
          <a:solidFill>
            <a:srgbClr val="FCFAF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07" name="Google Shape;107;p19"/>
          <p:cNvCxnSpPr/>
          <p:nvPr/>
        </p:nvCxnSpPr>
        <p:spPr>
          <a:xfrm>
            <a:off x="319675" y="3518833"/>
            <a:ext cx="8452200" cy="1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9"/>
          <p:cNvCxnSpPr/>
          <p:nvPr/>
        </p:nvCxnSpPr>
        <p:spPr>
          <a:xfrm>
            <a:off x="731050" y="1531733"/>
            <a:ext cx="0" cy="221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19"/>
          <p:cNvSpPr txBox="1"/>
          <p:nvPr/>
        </p:nvSpPr>
        <p:spPr>
          <a:xfrm>
            <a:off x="1438300" y="4466900"/>
            <a:ext cx="12141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Spring 2020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Initial funding secured,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FST convenes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10" name="Google Shape;110;p19"/>
          <p:cNvCxnSpPr/>
          <p:nvPr/>
        </p:nvCxnSpPr>
        <p:spPr>
          <a:xfrm>
            <a:off x="1836475" y="3217300"/>
            <a:ext cx="0" cy="132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" name="Google Shape;111;p19"/>
          <p:cNvSpPr txBox="1"/>
          <p:nvPr/>
        </p:nvSpPr>
        <p:spPr>
          <a:xfrm>
            <a:off x="413475" y="3742267"/>
            <a:ext cx="121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Fall 2019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ARC Retreat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8750" y="1866849"/>
            <a:ext cx="709732" cy="8894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13" name="Google Shape;113;p19"/>
          <p:cNvCxnSpPr/>
          <p:nvPr/>
        </p:nvCxnSpPr>
        <p:spPr>
          <a:xfrm>
            <a:off x="3020175" y="3217300"/>
            <a:ext cx="0" cy="132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14;p19"/>
          <p:cNvSpPr txBox="1"/>
          <p:nvPr/>
        </p:nvSpPr>
        <p:spPr>
          <a:xfrm>
            <a:off x="2652400" y="4491117"/>
            <a:ext cx="1387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Summer 2020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Secondary data deep dive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3527476" y="1728800"/>
            <a:ext cx="1322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Fall 2020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Data collection; RFSP grant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16" name="Google Shape;116;p19"/>
          <p:cNvCxnSpPr/>
          <p:nvPr/>
        </p:nvCxnSpPr>
        <p:spPr>
          <a:xfrm>
            <a:off x="4136175" y="2837200"/>
            <a:ext cx="11100" cy="94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9"/>
          <p:cNvCxnSpPr/>
          <p:nvPr/>
        </p:nvCxnSpPr>
        <p:spPr>
          <a:xfrm flipH="1">
            <a:off x="5219775" y="3217300"/>
            <a:ext cx="10200" cy="9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19"/>
          <p:cNvSpPr txBox="1"/>
          <p:nvPr/>
        </p:nvSpPr>
        <p:spPr>
          <a:xfrm>
            <a:off x="5067375" y="4110500"/>
            <a:ext cx="1144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Winter/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Spring 2021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Sector Snapshot drafts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6118275" y="1525600"/>
            <a:ext cx="1488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Spring 2022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Community Food Assessment published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0" name="Google Shape;120;p19"/>
          <p:cNvCxnSpPr/>
          <p:nvPr/>
        </p:nvCxnSpPr>
        <p:spPr>
          <a:xfrm>
            <a:off x="6345975" y="2837200"/>
            <a:ext cx="11100" cy="94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19"/>
          <p:cNvCxnSpPr/>
          <p:nvPr/>
        </p:nvCxnSpPr>
        <p:spPr>
          <a:xfrm flipH="1">
            <a:off x="7490275" y="3217300"/>
            <a:ext cx="10200" cy="9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" name="Google Shape;122;p19"/>
          <p:cNvSpPr txBox="1"/>
          <p:nvPr/>
        </p:nvSpPr>
        <p:spPr>
          <a:xfrm>
            <a:off x="7277175" y="4212083"/>
            <a:ext cx="1387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Summer 2022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Begin work on Food System Plan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3" name="Google Shape;123;p19"/>
          <p:cNvCxnSpPr/>
          <p:nvPr/>
        </p:nvCxnSpPr>
        <p:spPr>
          <a:xfrm rot="10800000">
            <a:off x="8620475" y="3376533"/>
            <a:ext cx="169800" cy="15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" name="Google Shape;124;p19"/>
          <p:cNvCxnSpPr/>
          <p:nvPr/>
        </p:nvCxnSpPr>
        <p:spPr>
          <a:xfrm flipH="1">
            <a:off x="8633675" y="3533633"/>
            <a:ext cx="156600" cy="19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526" y="2066650"/>
            <a:ext cx="2068655" cy="1046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2175" y="3839866"/>
            <a:ext cx="1040126" cy="19872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7700" y="2120233"/>
            <a:ext cx="678825" cy="905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775" y="632133"/>
            <a:ext cx="5442807" cy="615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2400" y="1487929"/>
            <a:ext cx="1271326" cy="164730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03675" y="5474823"/>
            <a:ext cx="966075" cy="94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91587" y="4892833"/>
            <a:ext cx="966050" cy="88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56881" y="2296800"/>
            <a:ext cx="709725" cy="920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/>
          <p:nvPr/>
        </p:nvSpPr>
        <p:spPr>
          <a:xfrm>
            <a:off x="146400" y="144600"/>
            <a:ext cx="8851200" cy="6568800"/>
          </a:xfrm>
          <a:prstGeom prst="rect">
            <a:avLst/>
          </a:prstGeom>
          <a:solidFill>
            <a:srgbClr val="FCFAF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43" name="Google Shape;143;p21"/>
          <p:cNvCxnSpPr/>
          <p:nvPr/>
        </p:nvCxnSpPr>
        <p:spPr>
          <a:xfrm>
            <a:off x="319675" y="3518833"/>
            <a:ext cx="8452200" cy="1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Google Shape;144;p21"/>
          <p:cNvSpPr txBox="1"/>
          <p:nvPr/>
        </p:nvSpPr>
        <p:spPr>
          <a:xfrm>
            <a:off x="963575" y="4170100"/>
            <a:ext cx="1214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Oct 2022: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Food System Housing Study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195600" y="2029517"/>
            <a:ext cx="121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Aug 2022: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RFP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46" name="Google Shape;146;p21"/>
          <p:cNvCxnSpPr/>
          <p:nvPr/>
        </p:nvCxnSpPr>
        <p:spPr>
          <a:xfrm>
            <a:off x="3046213" y="3217300"/>
            <a:ext cx="0" cy="132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21"/>
          <p:cNvSpPr txBox="1"/>
          <p:nvPr/>
        </p:nvSpPr>
        <p:spPr>
          <a:xfrm>
            <a:off x="1478513" y="2029517"/>
            <a:ext cx="13872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Nov 2022: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Strategies Spreadsheet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2385176" y="4573275"/>
            <a:ext cx="1322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Mar 2023: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1-1 interviews, focus groups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49" name="Google Shape;149;p21"/>
          <p:cNvCxnSpPr/>
          <p:nvPr/>
        </p:nvCxnSpPr>
        <p:spPr>
          <a:xfrm>
            <a:off x="2166575" y="2957550"/>
            <a:ext cx="11100" cy="94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21"/>
          <p:cNvCxnSpPr/>
          <p:nvPr/>
        </p:nvCxnSpPr>
        <p:spPr>
          <a:xfrm flipH="1">
            <a:off x="4956675" y="3217300"/>
            <a:ext cx="10200" cy="9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Google Shape;151;p21"/>
          <p:cNvSpPr txBox="1"/>
          <p:nvPr/>
        </p:nvSpPr>
        <p:spPr>
          <a:xfrm>
            <a:off x="3434775" y="1985538"/>
            <a:ext cx="1144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April 2023: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 Town Hall events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4217625" y="4250175"/>
            <a:ext cx="1488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May 2023: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co-hosted annual Agricultural Organizations Retreat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53" name="Google Shape;153;p21"/>
          <p:cNvCxnSpPr/>
          <p:nvPr/>
        </p:nvCxnSpPr>
        <p:spPr>
          <a:xfrm>
            <a:off x="4001625" y="2858650"/>
            <a:ext cx="11100" cy="94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21"/>
          <p:cNvCxnSpPr/>
          <p:nvPr/>
        </p:nvCxnSpPr>
        <p:spPr>
          <a:xfrm flipH="1">
            <a:off x="6942800" y="3217300"/>
            <a:ext cx="10200" cy="9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Google Shape;155;p21"/>
          <p:cNvSpPr txBox="1"/>
          <p:nvPr/>
        </p:nvSpPr>
        <p:spPr>
          <a:xfrm>
            <a:off x="5261250" y="1596558"/>
            <a:ext cx="1387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Oct-Dec 2023: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FSP Peer Review + Public Comment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56" name="Google Shape;156;p21"/>
          <p:cNvCxnSpPr/>
          <p:nvPr/>
        </p:nvCxnSpPr>
        <p:spPr>
          <a:xfrm rot="10800000">
            <a:off x="8620475" y="3376533"/>
            <a:ext cx="169800" cy="15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21"/>
          <p:cNvCxnSpPr/>
          <p:nvPr/>
        </p:nvCxnSpPr>
        <p:spPr>
          <a:xfrm flipH="1">
            <a:off x="8633675" y="3533633"/>
            <a:ext cx="156600" cy="19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21"/>
          <p:cNvSpPr txBox="1"/>
          <p:nvPr/>
        </p:nvSpPr>
        <p:spPr>
          <a:xfrm>
            <a:off x="6254300" y="4305908"/>
            <a:ext cx="138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Jan 2024: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FSP Published!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7247350" y="1792033"/>
            <a:ext cx="1387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Winter / Spring 2024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Action Guides / Evaluation Framework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60" name="Google Shape;160;p21"/>
          <p:cNvCxnSpPr/>
          <p:nvPr/>
        </p:nvCxnSpPr>
        <p:spPr>
          <a:xfrm>
            <a:off x="428475" y="2752975"/>
            <a:ext cx="11100" cy="94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21"/>
          <p:cNvCxnSpPr/>
          <p:nvPr/>
        </p:nvCxnSpPr>
        <p:spPr>
          <a:xfrm>
            <a:off x="5949288" y="2858650"/>
            <a:ext cx="11100" cy="94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" name="Google Shape;162;p21"/>
          <p:cNvCxnSpPr/>
          <p:nvPr/>
        </p:nvCxnSpPr>
        <p:spPr>
          <a:xfrm>
            <a:off x="7935388" y="3054125"/>
            <a:ext cx="11100" cy="94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3" name="Google Shape;1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489" y="5216803"/>
            <a:ext cx="1094276" cy="141729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6150" y="527204"/>
            <a:ext cx="1094273" cy="141654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5" name="Google Shape;16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7358" y="268035"/>
            <a:ext cx="1162049" cy="15239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6" name="Google Shape;16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1641" y="4921504"/>
            <a:ext cx="1152524" cy="153352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" name="Google Shape;167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038" y="971850"/>
            <a:ext cx="1021224" cy="101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1"/>
          <p:cNvCxnSpPr/>
          <p:nvPr/>
        </p:nvCxnSpPr>
        <p:spPr>
          <a:xfrm flipH="1">
            <a:off x="1287825" y="3217300"/>
            <a:ext cx="10200" cy="9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1253</Words>
  <Application>Microsoft Office PowerPoint</Application>
  <PresentationFormat>On-screen Show (4:3)</PresentationFormat>
  <Paragraphs>153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Oswald</vt:lpstr>
      <vt:lpstr>Average</vt:lpstr>
      <vt:lpstr>Arial</vt:lpstr>
      <vt:lpstr>Proxima Nova</vt:lpstr>
      <vt:lpstr>Slate</vt:lpstr>
      <vt:lpstr>PowerPoint Presentation</vt:lpstr>
      <vt:lpstr>Presentation Overview</vt:lpstr>
      <vt:lpstr>What’s a food system plan?</vt:lpstr>
      <vt:lpstr>What’s up with food systems plans?</vt:lpstr>
      <vt:lpstr>How does a community implement a food systems plan?</vt:lpstr>
      <vt:lpstr>PowerPoint Presentation</vt:lpstr>
      <vt:lpstr>PowerPoint Presentation</vt:lpstr>
      <vt:lpstr>PowerPoint Presentation</vt:lpstr>
      <vt:lpstr>PowerPoint Presentation</vt:lpstr>
      <vt:lpstr>Ongoing: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5 infographic</vt:lpstr>
      <vt:lpstr>PowerPoint Presentation</vt:lpstr>
      <vt:lpstr>PowerPoint Presentation</vt:lpstr>
      <vt:lpstr>Be in touch!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Mardi Solomon</cp:lastModifiedBy>
  <cp:revision>1</cp:revision>
  <dcterms:modified xsi:type="dcterms:W3CDTF">2024-01-11T20:14:18Z</dcterms:modified>
</cp:coreProperties>
</file>