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4"/>
  </p:sldMasterIdLst>
  <p:notesMasterIdLst>
    <p:notesMasterId r:id="rId15"/>
  </p:notesMasterIdLst>
  <p:handoutMasterIdLst>
    <p:handoutMasterId r:id="rId16"/>
  </p:handoutMasterIdLst>
  <p:sldIdLst>
    <p:sldId id="256" r:id="rId5"/>
    <p:sldId id="272" r:id="rId6"/>
    <p:sldId id="397" r:id="rId7"/>
    <p:sldId id="1456" r:id="rId8"/>
    <p:sldId id="1526" r:id="rId9"/>
    <p:sldId id="393" r:id="rId10"/>
    <p:sldId id="381" r:id="rId11"/>
    <p:sldId id="1525" r:id="rId12"/>
    <p:sldId id="1524" r:id="rId13"/>
    <p:sldId id="1527"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Roboto Condensed" panose="020B0604020202020204" charset="0"/>
      <p:regular r:id="rId21"/>
      <p:bold r:id="rId22"/>
      <p:italic r:id="rId23"/>
      <p:boldItalic r:id="rId24"/>
    </p:embeddedFont>
    <p:embeddedFont>
      <p:font typeface="Segoe UI" panose="020B050204020402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D5D421-C722-FDEC-78B3-0914267373F5}" name="Petra Vallila-Buchman" initials="PVB" userId="S::pvallila@rossstrategic.com::d9d9d646-6a01-4f05-8b8e-cbbf7c16a14a" providerId="AD"/>
  <p188:author id="{B3EC998F-A77F-DA87-D82E-46C8B45C8F6F}" name="Sarah Sarfaty Epstein" initials="SSE" userId="S::ssarfatyepstein@rossstrategic.com::fc75131a-8ebc-48df-b184-8b5dea14aa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Sarfaty Epstein" initials="SSE" lastIdx="8" clrIdx="0">
    <p:extLst>
      <p:ext uri="{19B8F6BF-5375-455C-9EA6-DF929625EA0E}">
        <p15:presenceInfo xmlns:p15="http://schemas.microsoft.com/office/powerpoint/2012/main" userId="S::ssarfatyepstein@rossstrategic.com::fc75131a-8ebc-48df-b184-8b5dea14aa0e" providerId="AD"/>
      </p:ext>
    </p:extLst>
  </p:cmAuthor>
  <p:cmAuthor id="2" name="Petra Vallila-Buchman" initials="PVB" lastIdx="10" clrIdx="1">
    <p:extLst>
      <p:ext uri="{19B8F6BF-5375-455C-9EA6-DF929625EA0E}">
        <p15:presenceInfo xmlns:p15="http://schemas.microsoft.com/office/powerpoint/2012/main" userId="S::pvallila@rossstrategic.com::d9d9d646-6a01-4f05-8b8e-cbbf7c16a14a" providerId="AD"/>
      </p:ext>
    </p:extLst>
  </p:cmAuthor>
  <p:cmAuthor id="3" name="Todd Roufs" initials="TR" lastIdx="1" clrIdx="2">
    <p:extLst>
      <p:ext uri="{19B8F6BF-5375-455C-9EA6-DF929625EA0E}">
        <p15:presenceInfo xmlns:p15="http://schemas.microsoft.com/office/powerpoint/2012/main" userId="S::troufs@rossstrategic.com::7f2a78a6-1386-4142-ab2c-8741932fab82" providerId="AD"/>
      </p:ext>
    </p:extLst>
  </p:cmAuthor>
  <p:cmAuthor id="4" name="Mary Byrne" initials="MB" lastIdx="2" clrIdx="3">
    <p:extLst>
      <p:ext uri="{19B8F6BF-5375-455C-9EA6-DF929625EA0E}">
        <p15:presenceInfo xmlns:p15="http://schemas.microsoft.com/office/powerpoint/2012/main" userId="S::mbyrne@rossstrategic.com::2e85c2ce-39f2-462e-852a-5544f1f5dc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EDE7"/>
    <a:srgbClr val="20BECD"/>
    <a:srgbClr val="199779"/>
    <a:srgbClr val="276E8B"/>
    <a:srgbClr val="78BEDA"/>
    <a:srgbClr val="3494BA"/>
    <a:srgbClr val="C0B362"/>
    <a:srgbClr val="126B74"/>
    <a:srgbClr val="0071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DBA88E-1D9D-4E9C-BB2D-CECD406C9EB6}" v="1209" dt="2022-10-25T19:54:20.802"/>
    <p1510:client id="{BCFFA78F-76D7-4027-9AA5-F7FBA8038A4C}" v="430" dt="2022-10-26T16:03:55.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Sarfaty Epstein" userId="fc75131a-8ebc-48df-b184-8b5dea14aa0e" providerId="ADAL" clId="{ABDBA88E-1D9D-4E9C-BB2D-CECD406C9EB6}"/>
    <pc:docChg chg="custSel addSld delSld modSld">
      <pc:chgData name="Sarah Sarfaty Epstein" userId="fc75131a-8ebc-48df-b184-8b5dea14aa0e" providerId="ADAL" clId="{ABDBA88E-1D9D-4E9C-BB2D-CECD406C9EB6}" dt="2022-10-25T19:54:20.800" v="1281" actId="255"/>
      <pc:docMkLst>
        <pc:docMk/>
      </pc:docMkLst>
      <pc:sldChg chg="modSp mod modCm">
        <pc:chgData name="Sarah Sarfaty Epstein" userId="fc75131a-8ebc-48df-b184-8b5dea14aa0e" providerId="ADAL" clId="{ABDBA88E-1D9D-4E9C-BB2D-CECD406C9EB6}" dt="2022-10-25T19:53:21.665" v="1278"/>
        <pc:sldMkLst>
          <pc:docMk/>
          <pc:sldMk cId="195488766" sldId="272"/>
        </pc:sldMkLst>
        <pc:graphicFrameChg chg="mod modGraphic">
          <ac:chgData name="Sarah Sarfaty Epstein" userId="fc75131a-8ebc-48df-b184-8b5dea14aa0e" providerId="ADAL" clId="{ABDBA88E-1D9D-4E9C-BB2D-CECD406C9EB6}" dt="2022-10-24T22:39:42.849" v="97" actId="1076"/>
          <ac:graphicFrameMkLst>
            <pc:docMk/>
            <pc:sldMk cId="195488766" sldId="272"/>
            <ac:graphicFrameMk id="4" creationId="{C27B347F-1FA3-4AC9-9DAC-425EAEADF809}"/>
          </ac:graphicFrameMkLst>
        </pc:graphicFrameChg>
        <pc:graphicFrameChg chg="mod modGraphic">
          <ac:chgData name="Sarah Sarfaty Epstein" userId="fc75131a-8ebc-48df-b184-8b5dea14aa0e" providerId="ADAL" clId="{ABDBA88E-1D9D-4E9C-BB2D-CECD406C9EB6}" dt="2022-10-25T19:53:11.682" v="1277" actId="14734"/>
          <ac:graphicFrameMkLst>
            <pc:docMk/>
            <pc:sldMk cId="195488766" sldId="272"/>
            <ac:graphicFrameMk id="5" creationId="{333E87A4-DDF8-49D6-8A99-650489A9B5A4}"/>
          </ac:graphicFrameMkLst>
        </pc:graphicFrameChg>
      </pc:sldChg>
      <pc:sldChg chg="del">
        <pc:chgData name="Sarah Sarfaty Epstein" userId="fc75131a-8ebc-48df-b184-8b5dea14aa0e" providerId="ADAL" clId="{ABDBA88E-1D9D-4E9C-BB2D-CECD406C9EB6}" dt="2022-10-24T22:35:06.906" v="41" actId="47"/>
        <pc:sldMkLst>
          <pc:docMk/>
          <pc:sldMk cId="361270685" sldId="274"/>
        </pc:sldMkLst>
      </pc:sldChg>
      <pc:sldChg chg="del">
        <pc:chgData name="Sarah Sarfaty Epstein" userId="fc75131a-8ebc-48df-b184-8b5dea14aa0e" providerId="ADAL" clId="{ABDBA88E-1D9D-4E9C-BB2D-CECD406C9EB6}" dt="2022-10-24T22:34:02.743" v="40" actId="47"/>
        <pc:sldMkLst>
          <pc:docMk/>
          <pc:sldMk cId="4169978858" sldId="388"/>
        </pc:sldMkLst>
      </pc:sldChg>
      <pc:sldChg chg="addSp delSp modSp new mod modNotesTx">
        <pc:chgData name="Sarah Sarfaty Epstein" userId="fc75131a-8ebc-48df-b184-8b5dea14aa0e" providerId="ADAL" clId="{ABDBA88E-1D9D-4E9C-BB2D-CECD406C9EB6}" dt="2022-10-24T22:33:56.130" v="39"/>
        <pc:sldMkLst>
          <pc:docMk/>
          <pc:sldMk cId="632390737" sldId="399"/>
        </pc:sldMkLst>
        <pc:spChg chg="mod">
          <ac:chgData name="Sarah Sarfaty Epstein" userId="fc75131a-8ebc-48df-b184-8b5dea14aa0e" providerId="ADAL" clId="{ABDBA88E-1D9D-4E9C-BB2D-CECD406C9EB6}" dt="2022-10-24T22:33:49.627" v="38" actId="20577"/>
          <ac:spMkLst>
            <pc:docMk/>
            <pc:sldMk cId="632390737" sldId="399"/>
            <ac:spMk id="2" creationId="{14403EEB-2834-39C4-80AB-AFD4B27A8960}"/>
          </ac:spMkLst>
        </pc:spChg>
        <pc:spChg chg="del">
          <ac:chgData name="Sarah Sarfaty Epstein" userId="fc75131a-8ebc-48df-b184-8b5dea14aa0e" providerId="ADAL" clId="{ABDBA88E-1D9D-4E9C-BB2D-CECD406C9EB6}" dt="2022-10-24T22:33:02.880" v="1" actId="22"/>
          <ac:spMkLst>
            <pc:docMk/>
            <pc:sldMk cId="632390737" sldId="399"/>
            <ac:spMk id="3" creationId="{CA685FE8-AB36-DDF8-FCB1-4FAB183266AA}"/>
          </ac:spMkLst>
        </pc:spChg>
        <pc:picChg chg="add mod ord modCrop">
          <ac:chgData name="Sarah Sarfaty Epstein" userId="fc75131a-8ebc-48df-b184-8b5dea14aa0e" providerId="ADAL" clId="{ABDBA88E-1D9D-4E9C-BB2D-CECD406C9EB6}" dt="2022-10-24T22:33:42.446" v="12" actId="1076"/>
          <ac:picMkLst>
            <pc:docMk/>
            <pc:sldMk cId="632390737" sldId="399"/>
            <ac:picMk id="5" creationId="{82FDADFF-F407-1BBA-392F-DC2ED324FB33}"/>
          </ac:picMkLst>
        </pc:picChg>
      </pc:sldChg>
      <pc:sldChg chg="delSp modSp add mod modCm modNotesTx">
        <pc:chgData name="Sarah Sarfaty Epstein" userId="fc75131a-8ebc-48df-b184-8b5dea14aa0e" providerId="ADAL" clId="{ABDBA88E-1D9D-4E9C-BB2D-CECD406C9EB6}" dt="2022-10-25T19:29:59.151" v="1194"/>
        <pc:sldMkLst>
          <pc:docMk/>
          <pc:sldMk cId="3659245825" sldId="1524"/>
        </pc:sldMkLst>
        <pc:spChg chg="del">
          <ac:chgData name="Sarah Sarfaty Epstein" userId="fc75131a-8ebc-48df-b184-8b5dea14aa0e" providerId="ADAL" clId="{ABDBA88E-1D9D-4E9C-BB2D-CECD406C9EB6}" dt="2022-10-25T17:59:23.240" v="99" actId="478"/>
          <ac:spMkLst>
            <pc:docMk/>
            <pc:sldMk cId="3659245825" sldId="1524"/>
            <ac:spMk id="4" creationId="{1C30BBC0-BB1B-8F10-518F-60A33F739FCA}"/>
          </ac:spMkLst>
        </pc:spChg>
        <pc:spChg chg="del">
          <ac:chgData name="Sarah Sarfaty Epstein" userId="fc75131a-8ebc-48df-b184-8b5dea14aa0e" providerId="ADAL" clId="{ABDBA88E-1D9D-4E9C-BB2D-CECD406C9EB6}" dt="2022-10-25T17:59:21.404" v="98" actId="478"/>
          <ac:spMkLst>
            <pc:docMk/>
            <pc:sldMk cId="3659245825" sldId="1524"/>
            <ac:spMk id="5" creationId="{674A27EC-7186-D2F5-B255-FE5B5B545228}"/>
          </ac:spMkLst>
        </pc:spChg>
        <pc:spChg chg="del">
          <ac:chgData name="Sarah Sarfaty Epstein" userId="fc75131a-8ebc-48df-b184-8b5dea14aa0e" providerId="ADAL" clId="{ABDBA88E-1D9D-4E9C-BB2D-CECD406C9EB6}" dt="2022-10-24T22:35:26.975" v="43" actId="478"/>
          <ac:spMkLst>
            <pc:docMk/>
            <pc:sldMk cId="3659245825" sldId="1524"/>
            <ac:spMk id="6" creationId="{865E9D4B-FA96-C796-E3C3-01A15B48FD48}"/>
          </ac:spMkLst>
        </pc:spChg>
        <pc:graphicFrameChg chg="mod">
          <ac:chgData name="Sarah Sarfaty Epstein" userId="fc75131a-8ebc-48df-b184-8b5dea14aa0e" providerId="ADAL" clId="{ABDBA88E-1D9D-4E9C-BB2D-CECD406C9EB6}" dt="2022-10-25T17:59:27.935" v="100" actId="1076"/>
          <ac:graphicFrameMkLst>
            <pc:docMk/>
            <pc:sldMk cId="3659245825" sldId="1524"/>
            <ac:graphicFrameMk id="7" creationId="{3C295CE9-9329-50A3-5060-884599BF7440}"/>
          </ac:graphicFrameMkLst>
        </pc:graphicFrameChg>
      </pc:sldChg>
      <pc:sldChg chg="modCm">
        <pc:chgData name="Sarah Sarfaty Epstein" userId="fc75131a-8ebc-48df-b184-8b5dea14aa0e" providerId="ADAL" clId="{ABDBA88E-1D9D-4E9C-BB2D-CECD406C9EB6}" dt="2022-10-25T19:19:30.682" v="136"/>
        <pc:sldMkLst>
          <pc:docMk/>
          <pc:sldMk cId="2712929783" sldId="1525"/>
        </pc:sldMkLst>
      </pc:sldChg>
      <pc:sldChg chg="addSp modSp new mod">
        <pc:chgData name="Sarah Sarfaty Epstein" userId="fc75131a-8ebc-48df-b184-8b5dea14aa0e" providerId="ADAL" clId="{ABDBA88E-1D9D-4E9C-BB2D-CECD406C9EB6}" dt="2022-10-25T19:54:20.800" v="1281" actId="255"/>
        <pc:sldMkLst>
          <pc:docMk/>
          <pc:sldMk cId="4183404212" sldId="1527"/>
        </pc:sldMkLst>
        <pc:spChg chg="mod">
          <ac:chgData name="Sarah Sarfaty Epstein" userId="fc75131a-8ebc-48df-b184-8b5dea14aa0e" providerId="ADAL" clId="{ABDBA88E-1D9D-4E9C-BB2D-CECD406C9EB6}" dt="2022-10-25T19:24:45.954" v="524" actId="20577"/>
          <ac:spMkLst>
            <pc:docMk/>
            <pc:sldMk cId="4183404212" sldId="1527"/>
            <ac:spMk id="2" creationId="{2FCE6908-CA1F-3E37-4417-5A9687DCCE3F}"/>
          </ac:spMkLst>
        </pc:spChg>
        <pc:spChg chg="add mod">
          <ac:chgData name="Sarah Sarfaty Epstein" userId="fc75131a-8ebc-48df-b184-8b5dea14aa0e" providerId="ADAL" clId="{ABDBA88E-1D9D-4E9C-BB2D-CECD406C9EB6}" dt="2022-10-25T19:18:05.701" v="134"/>
          <ac:spMkLst>
            <pc:docMk/>
            <pc:sldMk cId="4183404212" sldId="1527"/>
            <ac:spMk id="4" creationId="{06EEA334-6900-EBD2-40DF-78EA4B5E155C}"/>
          </ac:spMkLst>
        </pc:spChg>
        <pc:spChg chg="add mod">
          <ac:chgData name="Sarah Sarfaty Epstein" userId="fc75131a-8ebc-48df-b184-8b5dea14aa0e" providerId="ADAL" clId="{ABDBA88E-1D9D-4E9C-BB2D-CECD406C9EB6}" dt="2022-10-25T19:18:05.701" v="134"/>
          <ac:spMkLst>
            <pc:docMk/>
            <pc:sldMk cId="4183404212" sldId="1527"/>
            <ac:spMk id="5" creationId="{6F6A49B6-E5F4-4099-A0B5-28743653D904}"/>
          </ac:spMkLst>
        </pc:spChg>
        <pc:grpChg chg="add mod">
          <ac:chgData name="Sarah Sarfaty Epstein" userId="fc75131a-8ebc-48df-b184-8b5dea14aa0e" providerId="ADAL" clId="{ABDBA88E-1D9D-4E9C-BB2D-CECD406C9EB6}" dt="2022-10-25T19:18:05.701" v="134"/>
          <ac:grpSpMkLst>
            <pc:docMk/>
            <pc:sldMk cId="4183404212" sldId="1527"/>
            <ac:grpSpMk id="3" creationId="{B91C70F4-3066-F8BE-D6E6-D9CA317A04C7}"/>
          </ac:grpSpMkLst>
        </pc:grpChg>
        <pc:graphicFrameChg chg="add mod">
          <ac:chgData name="Sarah Sarfaty Epstein" userId="fc75131a-8ebc-48df-b184-8b5dea14aa0e" providerId="ADAL" clId="{ABDBA88E-1D9D-4E9C-BB2D-CECD406C9EB6}" dt="2022-10-25T19:54:20.800" v="1281" actId="255"/>
          <ac:graphicFrameMkLst>
            <pc:docMk/>
            <pc:sldMk cId="4183404212" sldId="1527"/>
            <ac:graphicFrameMk id="6" creationId="{26C18321-82F5-57A3-E62A-BB03F913B470}"/>
          </ac:graphicFrameMkLst>
        </pc:graphicFrameChg>
      </pc:sldChg>
    </pc:docChg>
  </pc:docChgLst>
  <pc:docChgLst>
    <pc:chgData name="Petra Vallila-Buchman" userId="d9d9d646-6a01-4f05-8b8e-cbbf7c16a14a" providerId="ADAL" clId="{BCFFA78F-76D7-4027-9AA5-F7FBA8038A4C}"/>
    <pc:docChg chg="undo custSel addSld delSld modSld">
      <pc:chgData name="Petra Vallila-Buchman" userId="d9d9d646-6a01-4f05-8b8e-cbbf7c16a14a" providerId="ADAL" clId="{BCFFA78F-76D7-4027-9AA5-F7FBA8038A4C}" dt="2022-10-26T16:03:55.295" v="485" actId="20577"/>
      <pc:docMkLst>
        <pc:docMk/>
      </pc:docMkLst>
      <pc:sldChg chg="addSp modSp mod chgLayout modNotesTx">
        <pc:chgData name="Petra Vallila-Buchman" userId="d9d9d646-6a01-4f05-8b8e-cbbf7c16a14a" providerId="ADAL" clId="{BCFFA78F-76D7-4027-9AA5-F7FBA8038A4C}" dt="2022-10-26T16:03:55.295" v="485" actId="20577"/>
        <pc:sldMkLst>
          <pc:docMk/>
          <pc:sldMk cId="1048624439" sldId="256"/>
        </pc:sldMkLst>
        <pc:spChg chg="mod ord">
          <ac:chgData name="Petra Vallila-Buchman" userId="d9d9d646-6a01-4f05-8b8e-cbbf7c16a14a" providerId="ADAL" clId="{BCFFA78F-76D7-4027-9AA5-F7FBA8038A4C}" dt="2022-10-26T15:29:59.644" v="365" actId="700"/>
          <ac:spMkLst>
            <pc:docMk/>
            <pc:sldMk cId="1048624439" sldId="256"/>
            <ac:spMk id="2" creationId="{908F1F70-E05B-41F9-8935-729FB4F0293B}"/>
          </ac:spMkLst>
        </pc:spChg>
        <pc:spChg chg="add mod ord">
          <ac:chgData name="Petra Vallila-Buchman" userId="d9d9d646-6a01-4f05-8b8e-cbbf7c16a14a" providerId="ADAL" clId="{BCFFA78F-76D7-4027-9AA5-F7FBA8038A4C}" dt="2022-10-26T16:03:55.295" v="485" actId="20577"/>
          <ac:spMkLst>
            <pc:docMk/>
            <pc:sldMk cId="1048624439" sldId="256"/>
            <ac:spMk id="3" creationId="{5F84BFB9-8484-F712-FB67-9F2CEB78BBDF}"/>
          </ac:spMkLst>
        </pc:spChg>
      </pc:sldChg>
      <pc:sldChg chg="modSp del mod addCm delCm modNotesTx">
        <pc:chgData name="Petra Vallila-Buchman" userId="d9d9d646-6a01-4f05-8b8e-cbbf7c16a14a" providerId="ADAL" clId="{BCFFA78F-76D7-4027-9AA5-F7FBA8038A4C}" dt="2022-10-26T15:30:58.627" v="384" actId="1076"/>
        <pc:sldMkLst>
          <pc:docMk/>
          <pc:sldMk cId="195488766" sldId="272"/>
        </pc:sldMkLst>
        <pc:graphicFrameChg chg="mod modGraphic">
          <ac:chgData name="Petra Vallila-Buchman" userId="d9d9d646-6a01-4f05-8b8e-cbbf7c16a14a" providerId="ADAL" clId="{BCFFA78F-76D7-4027-9AA5-F7FBA8038A4C}" dt="2022-10-26T15:30:58.627" v="384" actId="1076"/>
          <ac:graphicFrameMkLst>
            <pc:docMk/>
            <pc:sldMk cId="195488766" sldId="272"/>
            <ac:graphicFrameMk id="5" creationId="{333E87A4-DDF8-49D6-8A99-650489A9B5A4}"/>
          </ac:graphicFrameMkLst>
        </pc:graphicFrameChg>
      </pc:sldChg>
      <pc:sldChg chg="del">
        <pc:chgData name="Petra Vallila-Buchman" userId="d9d9d646-6a01-4f05-8b8e-cbbf7c16a14a" providerId="ADAL" clId="{BCFFA78F-76D7-4027-9AA5-F7FBA8038A4C}" dt="2022-10-25T18:10:58.329" v="79" actId="47"/>
        <pc:sldMkLst>
          <pc:docMk/>
          <pc:sldMk cId="3440060792" sldId="371"/>
        </pc:sldMkLst>
      </pc:sldChg>
      <pc:sldChg chg="modNotesTx">
        <pc:chgData name="Petra Vallila-Buchman" userId="d9d9d646-6a01-4f05-8b8e-cbbf7c16a14a" providerId="ADAL" clId="{BCFFA78F-76D7-4027-9AA5-F7FBA8038A4C}" dt="2022-10-26T15:33:18.757" v="396" actId="6549"/>
        <pc:sldMkLst>
          <pc:docMk/>
          <pc:sldMk cId="1082867956" sldId="381"/>
        </pc:sldMkLst>
      </pc:sldChg>
      <pc:sldChg chg="delCm modNotesTx">
        <pc:chgData name="Petra Vallila-Buchman" userId="d9d9d646-6a01-4f05-8b8e-cbbf7c16a14a" providerId="ADAL" clId="{BCFFA78F-76D7-4027-9AA5-F7FBA8038A4C}" dt="2022-10-26T15:33:04.871" v="394" actId="20577"/>
        <pc:sldMkLst>
          <pc:docMk/>
          <pc:sldMk cId="823813415" sldId="393"/>
        </pc:sldMkLst>
      </pc:sldChg>
      <pc:sldChg chg="del">
        <pc:chgData name="Petra Vallila-Buchman" userId="d9d9d646-6a01-4f05-8b8e-cbbf7c16a14a" providerId="ADAL" clId="{BCFFA78F-76D7-4027-9AA5-F7FBA8038A4C}" dt="2022-10-25T18:11:00.375" v="80" actId="47"/>
        <pc:sldMkLst>
          <pc:docMk/>
          <pc:sldMk cId="2032065271" sldId="394"/>
        </pc:sldMkLst>
      </pc:sldChg>
      <pc:sldChg chg="del">
        <pc:chgData name="Petra Vallila-Buchman" userId="d9d9d646-6a01-4f05-8b8e-cbbf7c16a14a" providerId="ADAL" clId="{BCFFA78F-76D7-4027-9AA5-F7FBA8038A4C}" dt="2022-10-25T18:10:45.150" v="78" actId="47"/>
        <pc:sldMkLst>
          <pc:docMk/>
          <pc:sldMk cId="2322081854" sldId="396"/>
        </pc:sldMkLst>
      </pc:sldChg>
      <pc:sldChg chg="addSp modSp del mod modNotesTx">
        <pc:chgData name="Petra Vallila-Buchman" userId="d9d9d646-6a01-4f05-8b8e-cbbf7c16a14a" providerId="ADAL" clId="{BCFFA78F-76D7-4027-9AA5-F7FBA8038A4C}" dt="2022-10-25T18:13:40.926" v="144" actId="33524"/>
        <pc:sldMkLst>
          <pc:docMk/>
          <pc:sldMk cId="3864871792" sldId="397"/>
        </pc:sldMkLst>
        <pc:spChg chg="mod">
          <ac:chgData name="Petra Vallila-Buchman" userId="d9d9d646-6a01-4f05-8b8e-cbbf7c16a14a" providerId="ADAL" clId="{BCFFA78F-76D7-4027-9AA5-F7FBA8038A4C}" dt="2022-10-25T18:13:40.926" v="144" actId="33524"/>
          <ac:spMkLst>
            <pc:docMk/>
            <pc:sldMk cId="3864871792" sldId="397"/>
            <ac:spMk id="3" creationId="{AF17615A-44FD-4BE1-B5ED-43C1AA283DED}"/>
          </ac:spMkLst>
        </pc:spChg>
        <pc:picChg chg="add mod">
          <ac:chgData name="Petra Vallila-Buchman" userId="d9d9d646-6a01-4f05-8b8e-cbbf7c16a14a" providerId="ADAL" clId="{BCFFA78F-76D7-4027-9AA5-F7FBA8038A4C}" dt="2022-10-25T18:12:29.788" v="140" actId="1076"/>
          <ac:picMkLst>
            <pc:docMk/>
            <pc:sldMk cId="3864871792" sldId="397"/>
            <ac:picMk id="4" creationId="{44E6C3B4-B2CE-0A3A-4758-7B5021E230FB}"/>
          </ac:picMkLst>
        </pc:picChg>
      </pc:sldChg>
      <pc:sldChg chg="del">
        <pc:chgData name="Petra Vallila-Buchman" userId="d9d9d646-6a01-4f05-8b8e-cbbf7c16a14a" providerId="ADAL" clId="{BCFFA78F-76D7-4027-9AA5-F7FBA8038A4C}" dt="2022-10-25T18:00:16.996" v="1" actId="2696"/>
        <pc:sldMkLst>
          <pc:docMk/>
          <pc:sldMk cId="3386282067" sldId="398"/>
        </pc:sldMkLst>
      </pc:sldChg>
      <pc:sldChg chg="del">
        <pc:chgData name="Petra Vallila-Buchman" userId="d9d9d646-6a01-4f05-8b8e-cbbf7c16a14a" providerId="ADAL" clId="{BCFFA78F-76D7-4027-9AA5-F7FBA8038A4C}" dt="2022-10-25T18:14:12.077" v="149" actId="47"/>
        <pc:sldMkLst>
          <pc:docMk/>
          <pc:sldMk cId="632390737" sldId="399"/>
        </pc:sldMkLst>
      </pc:sldChg>
      <pc:sldChg chg="modSp mod modNotesTx">
        <pc:chgData name="Petra Vallila-Buchman" userId="d9d9d646-6a01-4f05-8b8e-cbbf7c16a14a" providerId="ADAL" clId="{BCFFA78F-76D7-4027-9AA5-F7FBA8038A4C}" dt="2022-10-26T16:02:49.574" v="484" actId="20577"/>
        <pc:sldMkLst>
          <pc:docMk/>
          <pc:sldMk cId="1765475694" sldId="1456"/>
        </pc:sldMkLst>
        <pc:spChg chg="mod">
          <ac:chgData name="Petra Vallila-Buchman" userId="d9d9d646-6a01-4f05-8b8e-cbbf7c16a14a" providerId="ADAL" clId="{BCFFA78F-76D7-4027-9AA5-F7FBA8038A4C}" dt="2022-10-26T16:02:49.574" v="484" actId="20577"/>
          <ac:spMkLst>
            <pc:docMk/>
            <pc:sldMk cId="1765475694" sldId="1456"/>
            <ac:spMk id="2" creationId="{DF914E97-BA23-4EFC-AD79-7ED07CE68B04}"/>
          </ac:spMkLst>
        </pc:spChg>
        <pc:spChg chg="mod">
          <ac:chgData name="Petra Vallila-Buchman" userId="d9d9d646-6a01-4f05-8b8e-cbbf7c16a14a" providerId="ADAL" clId="{BCFFA78F-76D7-4027-9AA5-F7FBA8038A4C}" dt="2022-10-26T15:32:11.856" v="385" actId="207"/>
          <ac:spMkLst>
            <pc:docMk/>
            <pc:sldMk cId="1765475694" sldId="1456"/>
            <ac:spMk id="3" creationId="{AF17615A-44FD-4BE1-B5ED-43C1AA283DED}"/>
          </ac:spMkLst>
        </pc:spChg>
      </pc:sldChg>
      <pc:sldChg chg="modSp mod modClrScheme addCm delCm chgLayout">
        <pc:chgData name="Petra Vallila-Buchman" userId="d9d9d646-6a01-4f05-8b8e-cbbf7c16a14a" providerId="ADAL" clId="{BCFFA78F-76D7-4027-9AA5-F7FBA8038A4C}" dt="2022-10-25T19:48:50.718" v="351" actId="700"/>
        <pc:sldMkLst>
          <pc:docMk/>
          <pc:sldMk cId="3659245825" sldId="1524"/>
        </pc:sldMkLst>
        <pc:spChg chg="mod ord">
          <ac:chgData name="Petra Vallila-Buchman" userId="d9d9d646-6a01-4f05-8b8e-cbbf7c16a14a" providerId="ADAL" clId="{BCFFA78F-76D7-4027-9AA5-F7FBA8038A4C}" dt="2022-10-25T19:48:50.718" v="351" actId="700"/>
          <ac:spMkLst>
            <pc:docMk/>
            <pc:sldMk cId="3659245825" sldId="1524"/>
            <ac:spMk id="2" creationId="{C4343B6D-A97B-48F2-B834-2554599B5AA7}"/>
          </ac:spMkLst>
        </pc:spChg>
        <pc:graphicFrameChg chg="mod ord">
          <ac:chgData name="Petra Vallila-Buchman" userId="d9d9d646-6a01-4f05-8b8e-cbbf7c16a14a" providerId="ADAL" clId="{BCFFA78F-76D7-4027-9AA5-F7FBA8038A4C}" dt="2022-10-25T19:48:50.718" v="351" actId="700"/>
          <ac:graphicFrameMkLst>
            <pc:docMk/>
            <pc:sldMk cId="3659245825" sldId="1524"/>
            <ac:graphicFrameMk id="7" creationId="{3C295CE9-9329-50A3-5060-884599BF7440}"/>
          </ac:graphicFrameMkLst>
        </pc:graphicFrameChg>
      </pc:sldChg>
      <pc:sldChg chg="addSp delSp modSp new mod modClrScheme addCm delCm chgLayout">
        <pc:chgData name="Petra Vallila-Buchman" userId="d9d9d646-6a01-4f05-8b8e-cbbf7c16a14a" providerId="ADAL" clId="{BCFFA78F-76D7-4027-9AA5-F7FBA8038A4C}" dt="2022-10-26T15:38:43.200" v="427" actId="113"/>
        <pc:sldMkLst>
          <pc:docMk/>
          <pc:sldMk cId="2712929783" sldId="1525"/>
        </pc:sldMkLst>
        <pc:spChg chg="del mod ord">
          <ac:chgData name="Petra Vallila-Buchman" userId="d9d9d646-6a01-4f05-8b8e-cbbf7c16a14a" providerId="ADAL" clId="{BCFFA78F-76D7-4027-9AA5-F7FBA8038A4C}" dt="2022-10-25T18:03:53.549" v="4" actId="700"/>
          <ac:spMkLst>
            <pc:docMk/>
            <pc:sldMk cId="2712929783" sldId="1525"/>
            <ac:spMk id="2" creationId="{970B3AE7-76CC-8916-95FA-828F01631FA4}"/>
          </ac:spMkLst>
        </pc:spChg>
        <pc:spChg chg="add del mod ord">
          <ac:chgData name="Petra Vallila-Buchman" userId="d9d9d646-6a01-4f05-8b8e-cbbf7c16a14a" providerId="ADAL" clId="{BCFFA78F-76D7-4027-9AA5-F7FBA8038A4C}" dt="2022-10-25T18:15:54.576" v="150" actId="700"/>
          <ac:spMkLst>
            <pc:docMk/>
            <pc:sldMk cId="2712929783" sldId="1525"/>
            <ac:spMk id="3" creationId="{DBDCD098-C9C9-C1C9-62B5-703377778B65}"/>
          </ac:spMkLst>
        </pc:spChg>
        <pc:spChg chg="add del mod ord">
          <ac:chgData name="Petra Vallila-Buchman" userId="d9d9d646-6a01-4f05-8b8e-cbbf7c16a14a" providerId="ADAL" clId="{BCFFA78F-76D7-4027-9AA5-F7FBA8038A4C}" dt="2022-10-25T18:16:00.060" v="152" actId="478"/>
          <ac:spMkLst>
            <pc:docMk/>
            <pc:sldMk cId="2712929783" sldId="1525"/>
            <ac:spMk id="4" creationId="{8A443BD6-D3DA-8B4F-DCA0-2D6237865053}"/>
          </ac:spMkLst>
        </pc:spChg>
        <pc:spChg chg="add mod ord">
          <ac:chgData name="Petra Vallila-Buchman" userId="d9d9d646-6a01-4f05-8b8e-cbbf7c16a14a" providerId="ADAL" clId="{BCFFA78F-76D7-4027-9AA5-F7FBA8038A4C}" dt="2022-10-25T19:48:33.526" v="349" actId="1076"/>
          <ac:spMkLst>
            <pc:docMk/>
            <pc:sldMk cId="2712929783" sldId="1525"/>
            <ac:spMk id="5" creationId="{56278976-C56F-46EC-1752-284AB74AA035}"/>
          </ac:spMkLst>
        </pc:spChg>
        <pc:spChg chg="add mod">
          <ac:chgData name="Petra Vallila-Buchman" userId="d9d9d646-6a01-4f05-8b8e-cbbf7c16a14a" providerId="ADAL" clId="{BCFFA78F-76D7-4027-9AA5-F7FBA8038A4C}" dt="2022-10-25T19:34:04.932" v="310" actId="1076"/>
          <ac:spMkLst>
            <pc:docMk/>
            <pc:sldMk cId="2712929783" sldId="1525"/>
            <ac:spMk id="8" creationId="{880B74D2-E633-09E8-F657-AB0D21AD8C75}"/>
          </ac:spMkLst>
        </pc:spChg>
        <pc:spChg chg="add mod">
          <ac:chgData name="Petra Vallila-Buchman" userId="d9d9d646-6a01-4f05-8b8e-cbbf7c16a14a" providerId="ADAL" clId="{BCFFA78F-76D7-4027-9AA5-F7FBA8038A4C}" dt="2022-10-26T15:38:43.200" v="427" actId="113"/>
          <ac:spMkLst>
            <pc:docMk/>
            <pc:sldMk cId="2712929783" sldId="1525"/>
            <ac:spMk id="10" creationId="{A59F0B87-06BB-74BF-24BF-FE2A7E0F15EF}"/>
          </ac:spMkLst>
        </pc:spChg>
        <pc:spChg chg="add del mod">
          <ac:chgData name="Petra Vallila-Buchman" userId="d9d9d646-6a01-4f05-8b8e-cbbf7c16a14a" providerId="ADAL" clId="{BCFFA78F-76D7-4027-9AA5-F7FBA8038A4C}" dt="2022-10-25T19:34:42.710" v="322" actId="478"/>
          <ac:spMkLst>
            <pc:docMk/>
            <pc:sldMk cId="2712929783" sldId="1525"/>
            <ac:spMk id="12" creationId="{58B322D1-214A-B54E-E1B3-C89271502DA5}"/>
          </ac:spMkLst>
        </pc:spChg>
        <pc:spChg chg="add del mod">
          <ac:chgData name="Petra Vallila-Buchman" userId="d9d9d646-6a01-4f05-8b8e-cbbf7c16a14a" providerId="ADAL" clId="{BCFFA78F-76D7-4027-9AA5-F7FBA8038A4C}" dt="2022-10-25T19:34:44.491" v="323" actId="478"/>
          <ac:spMkLst>
            <pc:docMk/>
            <pc:sldMk cId="2712929783" sldId="1525"/>
            <ac:spMk id="14" creationId="{A8ACEF65-273E-8530-8274-7DF37C86CAEB}"/>
          </ac:spMkLst>
        </pc:spChg>
        <pc:spChg chg="add del mod">
          <ac:chgData name="Petra Vallila-Buchman" userId="d9d9d646-6a01-4f05-8b8e-cbbf7c16a14a" providerId="ADAL" clId="{BCFFA78F-76D7-4027-9AA5-F7FBA8038A4C}" dt="2022-10-25T19:34:35.115" v="317" actId="478"/>
          <ac:spMkLst>
            <pc:docMk/>
            <pc:sldMk cId="2712929783" sldId="1525"/>
            <ac:spMk id="16" creationId="{D2A408EA-F823-7FBB-29A1-2A25A740E985}"/>
          </ac:spMkLst>
        </pc:spChg>
        <pc:spChg chg="add mod">
          <ac:chgData name="Petra Vallila-Buchman" userId="d9d9d646-6a01-4f05-8b8e-cbbf7c16a14a" providerId="ADAL" clId="{BCFFA78F-76D7-4027-9AA5-F7FBA8038A4C}" dt="2022-10-25T19:45:04.672" v="348" actId="113"/>
          <ac:spMkLst>
            <pc:docMk/>
            <pc:sldMk cId="2712929783" sldId="1525"/>
            <ac:spMk id="18" creationId="{14E7656E-5CDA-E5C1-BD95-B3AB80A487F9}"/>
          </ac:spMkLst>
        </pc:spChg>
        <pc:picChg chg="add mod">
          <ac:chgData name="Petra Vallila-Buchman" userId="d9d9d646-6a01-4f05-8b8e-cbbf7c16a14a" providerId="ADAL" clId="{BCFFA78F-76D7-4027-9AA5-F7FBA8038A4C}" dt="2022-10-25T19:34:00.258" v="309" actId="1076"/>
          <ac:picMkLst>
            <pc:docMk/>
            <pc:sldMk cId="2712929783" sldId="1525"/>
            <ac:picMk id="6" creationId="{0BA3FB3A-613E-21F3-2B1B-1C275CDA04C7}"/>
          </ac:picMkLst>
        </pc:picChg>
      </pc:sldChg>
      <pc:sldChg chg="modSp mod modNotesTx">
        <pc:chgData name="Petra Vallila-Buchman" userId="d9d9d646-6a01-4f05-8b8e-cbbf7c16a14a" providerId="ADAL" clId="{BCFFA78F-76D7-4027-9AA5-F7FBA8038A4C}" dt="2022-10-26T15:32:40.828" v="386" actId="20577"/>
        <pc:sldMkLst>
          <pc:docMk/>
          <pc:sldMk cId="4009041517" sldId="1526"/>
        </pc:sldMkLst>
        <pc:spChg chg="mod">
          <ac:chgData name="Petra Vallila-Buchman" userId="d9d9d646-6a01-4f05-8b8e-cbbf7c16a14a" providerId="ADAL" clId="{BCFFA78F-76D7-4027-9AA5-F7FBA8038A4C}" dt="2022-10-25T18:13:56.550" v="148" actId="27636"/>
          <ac:spMkLst>
            <pc:docMk/>
            <pc:sldMk cId="4009041517" sldId="1526"/>
            <ac:spMk id="7" creationId="{1C23C6B6-C78C-4D37-8CE7-44D13C8872DB}"/>
          </ac:spMkLst>
        </pc:spChg>
      </pc:sldChg>
      <pc:sldChg chg="addSp modSp mod setBg">
        <pc:chgData name="Petra Vallila-Buchman" userId="d9d9d646-6a01-4f05-8b8e-cbbf7c16a14a" providerId="ADAL" clId="{BCFFA78F-76D7-4027-9AA5-F7FBA8038A4C}" dt="2022-10-26T15:41:03.119" v="459" actId="20577"/>
        <pc:sldMkLst>
          <pc:docMk/>
          <pc:sldMk cId="4183404212" sldId="1527"/>
        </pc:sldMkLst>
        <pc:spChg chg="mod">
          <ac:chgData name="Petra Vallila-Buchman" userId="d9d9d646-6a01-4f05-8b8e-cbbf7c16a14a" providerId="ADAL" clId="{BCFFA78F-76D7-4027-9AA5-F7FBA8038A4C}" dt="2022-10-25T19:50:30.843" v="362" actId="108"/>
          <ac:spMkLst>
            <pc:docMk/>
            <pc:sldMk cId="4183404212" sldId="1527"/>
            <ac:spMk id="2" creationId="{2FCE6908-CA1F-3E37-4417-5A9687DCCE3F}"/>
          </ac:spMkLst>
        </pc:spChg>
        <pc:spChg chg="add">
          <ac:chgData name="Petra Vallila-Buchman" userId="d9d9d646-6a01-4f05-8b8e-cbbf7c16a14a" providerId="ADAL" clId="{BCFFA78F-76D7-4027-9AA5-F7FBA8038A4C}" dt="2022-10-25T19:49:22.677" v="352" actId="26606"/>
          <ac:spMkLst>
            <pc:docMk/>
            <pc:sldMk cId="4183404212" sldId="1527"/>
            <ac:spMk id="11" creationId="{2E442304-DDBD-4F7B-8017-36BCC863FB40}"/>
          </ac:spMkLst>
        </pc:spChg>
        <pc:spChg chg="add">
          <ac:chgData name="Petra Vallila-Buchman" userId="d9d9d646-6a01-4f05-8b8e-cbbf7c16a14a" providerId="ADAL" clId="{BCFFA78F-76D7-4027-9AA5-F7FBA8038A4C}" dt="2022-10-25T19:49:22.677" v="352" actId="26606"/>
          <ac:spMkLst>
            <pc:docMk/>
            <pc:sldMk cId="4183404212" sldId="1527"/>
            <ac:spMk id="13" creationId="{5E107275-3853-46FD-A241-DE4355A42675}"/>
          </ac:spMkLst>
        </pc:spChg>
        <pc:graphicFrameChg chg="mod modGraphic">
          <ac:chgData name="Petra Vallila-Buchman" userId="d9d9d646-6a01-4f05-8b8e-cbbf7c16a14a" providerId="ADAL" clId="{BCFFA78F-76D7-4027-9AA5-F7FBA8038A4C}" dt="2022-10-26T15:41:03.119" v="459" actId="20577"/>
          <ac:graphicFrameMkLst>
            <pc:docMk/>
            <pc:sldMk cId="4183404212" sldId="1527"/>
            <ac:graphicFrameMk id="6" creationId="{26C18321-82F5-57A3-E62A-BB03F913B47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A432B6-0342-4109-BFC0-38676CF97EC0}"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3290983E-91FB-4839-88E4-BC6DBF578287}">
      <dgm:prSet custT="1"/>
      <dgm:spPr/>
      <dgm:t>
        <a:bodyPr/>
        <a:lstStyle/>
        <a:p>
          <a:endParaRPr lang="en-US" sz="1100" b="1"/>
        </a:p>
        <a:p>
          <a:r>
            <a:rPr lang="en-US" sz="1400" b="1"/>
            <a:t>Dec. 2021 </a:t>
          </a:r>
        </a:p>
        <a:p>
          <a:r>
            <a:rPr lang="en-US" sz="1400" b="0"/>
            <a:t>Identified </a:t>
          </a:r>
          <a:r>
            <a:rPr lang="en-US" sz="1400"/>
            <a:t>important topics that warrant the Forum's attention within the six topic areas identified in the Forum’s 2019 report.</a:t>
          </a:r>
        </a:p>
        <a:p>
          <a:r>
            <a:rPr lang="en-US" sz="1400" b="1"/>
            <a:t>Jan. 2022</a:t>
          </a:r>
        </a:p>
        <a:p>
          <a:r>
            <a:rPr lang="en-US" sz="1400"/>
            <a:t>Discussed the December Forum brainstorm and determine what actions the Forum can take to move those ideas along.</a:t>
          </a:r>
        </a:p>
        <a:p>
          <a:r>
            <a:rPr lang="en-US" sz="1400"/>
            <a:t>Weighed in on topic/action pairings that are ready to move.</a:t>
          </a:r>
          <a:endParaRPr lang="en-US" sz="1400" b="1"/>
        </a:p>
      </dgm:t>
    </dgm:pt>
    <dgm:pt modelId="{5750D476-C237-44AF-BB9A-D84ACE31FC10}" type="parTrans" cxnId="{5EFA2D55-5670-4116-A3F8-78A51F333D29}">
      <dgm:prSet/>
      <dgm:spPr/>
      <dgm:t>
        <a:bodyPr/>
        <a:lstStyle/>
        <a:p>
          <a:endParaRPr lang="en-US"/>
        </a:p>
      </dgm:t>
    </dgm:pt>
    <dgm:pt modelId="{A62BC4F5-F436-4C05-9CC6-3AE5739A20EC}" type="sibTrans" cxnId="{5EFA2D55-5670-4116-A3F8-78A51F333D29}">
      <dgm:prSet/>
      <dgm:spPr/>
      <dgm:t>
        <a:bodyPr/>
        <a:lstStyle/>
        <a:p>
          <a:endParaRPr lang="en-US"/>
        </a:p>
      </dgm:t>
    </dgm:pt>
    <dgm:pt modelId="{E9C9162C-9AF5-4787-877C-1F08A6EF36C3}">
      <dgm:prSet/>
      <dgm:spPr/>
      <dgm:t>
        <a:bodyPr/>
        <a:lstStyle/>
        <a:p>
          <a:r>
            <a:rPr lang="en-US" b="1"/>
            <a:t>Feb. 2022</a:t>
          </a:r>
        </a:p>
        <a:p>
          <a:r>
            <a:rPr lang="en-US"/>
            <a:t>Teams presented ideas for how the Forum can take different kinds of action in 2022 to support food system change. </a:t>
          </a:r>
        </a:p>
        <a:p>
          <a:r>
            <a:rPr lang="en-US"/>
            <a:t>Three topics were prioritized.</a:t>
          </a:r>
        </a:p>
        <a:p>
          <a:r>
            <a:rPr lang="en-US"/>
            <a:t>Teams discussed with each other the ideas and signed up to support moving the actions forward. </a:t>
          </a:r>
        </a:p>
      </dgm:t>
    </dgm:pt>
    <dgm:pt modelId="{D79D944A-6FD1-4570-B6B6-A2273DE9FD81}" type="parTrans" cxnId="{3C1C1E83-A1F6-40AB-84AB-9C08C2B167EA}">
      <dgm:prSet/>
      <dgm:spPr/>
      <dgm:t>
        <a:bodyPr/>
        <a:lstStyle/>
        <a:p>
          <a:endParaRPr lang="en-US"/>
        </a:p>
      </dgm:t>
    </dgm:pt>
    <dgm:pt modelId="{01D7747C-E994-496C-BB6F-1BD3793F62C7}" type="sibTrans" cxnId="{3C1C1E83-A1F6-40AB-84AB-9C08C2B167EA}">
      <dgm:prSet/>
      <dgm:spPr/>
      <dgm:t>
        <a:bodyPr/>
        <a:lstStyle/>
        <a:p>
          <a:endParaRPr lang="en-US"/>
        </a:p>
      </dgm:t>
    </dgm:pt>
    <dgm:pt modelId="{D347FD74-E61F-44A3-8338-7AC55A446262}">
      <dgm:prSet/>
      <dgm:spPr/>
      <dgm:t>
        <a:bodyPr/>
        <a:lstStyle/>
        <a:p>
          <a:pPr marL="0" lvl="0" defTabSz="666750">
            <a:spcBef>
              <a:spcPct val="0"/>
            </a:spcBef>
            <a:spcAft>
              <a:spcPct val="35000"/>
            </a:spcAft>
            <a:buNone/>
          </a:pPr>
          <a:r>
            <a:rPr lang="en-US" b="1" kern="1200"/>
            <a:t>March 2022 onward</a:t>
          </a:r>
        </a:p>
        <a:p>
          <a:pPr marL="0" lvl="0" defTabSz="666750">
            <a:spcBef>
              <a:spcPct val="0"/>
            </a:spcBef>
            <a:spcAft>
              <a:spcPct val="35000"/>
            </a:spcAft>
            <a:buNone/>
          </a:pPr>
          <a:r>
            <a:rPr lang="en-US" kern="1200"/>
            <a:t>Teams have been meeting and taking action.</a:t>
          </a:r>
        </a:p>
        <a:p>
          <a:pPr marL="0" lvl="0" defTabSz="666750">
            <a:spcBef>
              <a:spcPct val="0"/>
            </a:spcBef>
            <a:spcAft>
              <a:spcPct val="35000"/>
            </a:spcAft>
            <a:buNone/>
          </a:pPr>
          <a:r>
            <a:rPr lang="en-US" kern="1200">
              <a:latin typeface="Roboto Condensed"/>
              <a:ea typeface="+mn-ea"/>
              <a:cs typeface="+mn-cs"/>
            </a:rPr>
            <a:t>1.State Brand and Marketing</a:t>
          </a:r>
        </a:p>
        <a:p>
          <a:pPr marL="0" lvl="0" defTabSz="666750">
            <a:spcBef>
              <a:spcPct val="0"/>
            </a:spcBef>
            <a:spcAft>
              <a:spcPct val="35000"/>
            </a:spcAft>
            <a:buNone/>
          </a:pPr>
          <a:r>
            <a:rPr lang="en-US" kern="1200"/>
            <a:t>2. Farm Bill 2023 Coordination</a:t>
          </a:r>
        </a:p>
        <a:p>
          <a:pPr marL="0" lvl="0" defTabSz="666750">
            <a:spcBef>
              <a:spcPct val="0"/>
            </a:spcBef>
            <a:spcAft>
              <a:spcPct val="35000"/>
            </a:spcAft>
            <a:buNone/>
          </a:pPr>
          <a:r>
            <a:rPr lang="en-US" kern="1200"/>
            <a:t>2. Informing Land Use Policy</a:t>
          </a:r>
          <a:endParaRPr lang="en-US" kern="1200">
            <a:latin typeface="Roboto Condensed"/>
            <a:ea typeface="+mn-ea"/>
            <a:cs typeface="+mn-cs"/>
          </a:endParaRPr>
        </a:p>
      </dgm:t>
    </dgm:pt>
    <dgm:pt modelId="{8B492AF0-8980-4747-8B37-EE512B649414}" type="parTrans" cxnId="{C120EA29-F303-454E-801F-3388FAB45C20}">
      <dgm:prSet/>
      <dgm:spPr/>
      <dgm:t>
        <a:bodyPr/>
        <a:lstStyle/>
        <a:p>
          <a:endParaRPr lang="en-US"/>
        </a:p>
      </dgm:t>
    </dgm:pt>
    <dgm:pt modelId="{FA1B7348-F272-4BE8-B4A3-A2B3D12AF0FE}" type="sibTrans" cxnId="{C120EA29-F303-454E-801F-3388FAB45C20}">
      <dgm:prSet/>
      <dgm:spPr/>
      <dgm:t>
        <a:bodyPr/>
        <a:lstStyle/>
        <a:p>
          <a:endParaRPr lang="en-US"/>
        </a:p>
      </dgm:t>
    </dgm:pt>
    <dgm:pt modelId="{BDDDBF2A-9B91-4B5F-A89D-B7AA0F3DCDD8}" type="pres">
      <dgm:prSet presAssocID="{91A432B6-0342-4109-BFC0-38676CF97EC0}" presName="Name0" presStyleCnt="0">
        <dgm:presLayoutVars>
          <dgm:dir/>
          <dgm:resizeHandles val="exact"/>
        </dgm:presLayoutVars>
      </dgm:prSet>
      <dgm:spPr/>
    </dgm:pt>
    <dgm:pt modelId="{0FDD7874-8235-43FA-BF92-E92DFDF63C75}" type="pres">
      <dgm:prSet presAssocID="{3290983E-91FB-4839-88E4-BC6DBF578287}" presName="node" presStyleLbl="node1" presStyleIdx="0" presStyleCnt="5">
        <dgm:presLayoutVars>
          <dgm:bulletEnabled val="1"/>
        </dgm:presLayoutVars>
      </dgm:prSet>
      <dgm:spPr/>
    </dgm:pt>
    <dgm:pt modelId="{BDE3B477-975E-4489-942E-EA6A56063CF3}" type="pres">
      <dgm:prSet presAssocID="{A62BC4F5-F436-4C05-9CC6-3AE5739A20EC}" presName="sibTransSpacerBeforeConnector" presStyleCnt="0"/>
      <dgm:spPr/>
    </dgm:pt>
    <dgm:pt modelId="{4E0FFFA1-236F-4994-8871-8070327C7318}" type="pres">
      <dgm:prSet presAssocID="{A62BC4F5-F436-4C05-9CC6-3AE5739A20EC}" presName="sibTrans" presStyleLbl="node1" presStyleIdx="1" presStyleCnt="5"/>
      <dgm:spPr/>
    </dgm:pt>
    <dgm:pt modelId="{AD2DF9C6-1D16-4B56-8868-8873746163E3}" type="pres">
      <dgm:prSet presAssocID="{A62BC4F5-F436-4C05-9CC6-3AE5739A20EC}" presName="sibTransSpacerAfterConnector" presStyleCnt="0"/>
      <dgm:spPr/>
    </dgm:pt>
    <dgm:pt modelId="{805EDB6B-8465-4C7A-BE6D-75FE4F4963E0}" type="pres">
      <dgm:prSet presAssocID="{E9C9162C-9AF5-4787-877C-1F08A6EF36C3}" presName="node" presStyleLbl="node1" presStyleIdx="2" presStyleCnt="5">
        <dgm:presLayoutVars>
          <dgm:bulletEnabled val="1"/>
        </dgm:presLayoutVars>
      </dgm:prSet>
      <dgm:spPr/>
    </dgm:pt>
    <dgm:pt modelId="{BC2FB908-166E-4938-89AC-1F309FA11A61}" type="pres">
      <dgm:prSet presAssocID="{01D7747C-E994-496C-BB6F-1BD3793F62C7}" presName="sibTransSpacerBeforeConnector" presStyleCnt="0"/>
      <dgm:spPr/>
    </dgm:pt>
    <dgm:pt modelId="{9E58FD09-CE57-4E08-B20B-8C22D1CEF7AD}" type="pres">
      <dgm:prSet presAssocID="{01D7747C-E994-496C-BB6F-1BD3793F62C7}" presName="sibTrans" presStyleLbl="node1" presStyleIdx="3" presStyleCnt="5"/>
      <dgm:spPr/>
    </dgm:pt>
    <dgm:pt modelId="{98C7C2B4-7291-49F5-B741-3A7DE56C6EAB}" type="pres">
      <dgm:prSet presAssocID="{01D7747C-E994-496C-BB6F-1BD3793F62C7}" presName="sibTransSpacerAfterConnector" presStyleCnt="0"/>
      <dgm:spPr/>
    </dgm:pt>
    <dgm:pt modelId="{A76EEAD8-547E-4AEA-AD63-DF8CFC098747}" type="pres">
      <dgm:prSet presAssocID="{D347FD74-E61F-44A3-8338-7AC55A446262}" presName="node" presStyleLbl="node1" presStyleIdx="4" presStyleCnt="5">
        <dgm:presLayoutVars>
          <dgm:bulletEnabled val="1"/>
        </dgm:presLayoutVars>
      </dgm:prSet>
      <dgm:spPr/>
    </dgm:pt>
  </dgm:ptLst>
  <dgm:cxnLst>
    <dgm:cxn modelId="{CF862C03-B64B-485F-BC55-0FF0E2FC4E8F}" type="presOf" srcId="{91A432B6-0342-4109-BFC0-38676CF97EC0}" destId="{BDDDBF2A-9B91-4B5F-A89D-B7AA0F3DCDD8}" srcOrd="0" destOrd="0" presId="urn:microsoft.com/office/officeart/2016/7/layout/BasicProcessNew"/>
    <dgm:cxn modelId="{140EE513-1F00-4414-8A25-D4872E7FB06B}" type="presOf" srcId="{D347FD74-E61F-44A3-8338-7AC55A446262}" destId="{A76EEAD8-547E-4AEA-AD63-DF8CFC098747}" srcOrd="0" destOrd="0" presId="urn:microsoft.com/office/officeart/2016/7/layout/BasicProcessNew"/>
    <dgm:cxn modelId="{C120EA29-F303-454E-801F-3388FAB45C20}" srcId="{91A432B6-0342-4109-BFC0-38676CF97EC0}" destId="{D347FD74-E61F-44A3-8338-7AC55A446262}" srcOrd="2" destOrd="0" parTransId="{8B492AF0-8980-4747-8B37-EE512B649414}" sibTransId="{FA1B7348-F272-4BE8-B4A3-A2B3D12AF0FE}"/>
    <dgm:cxn modelId="{56D46B40-A009-44D8-836B-6890E623F047}" type="presOf" srcId="{A62BC4F5-F436-4C05-9CC6-3AE5739A20EC}" destId="{4E0FFFA1-236F-4994-8871-8070327C7318}" srcOrd="0" destOrd="0" presId="urn:microsoft.com/office/officeart/2016/7/layout/BasicProcessNew"/>
    <dgm:cxn modelId="{5EFA2D55-5670-4116-A3F8-78A51F333D29}" srcId="{91A432B6-0342-4109-BFC0-38676CF97EC0}" destId="{3290983E-91FB-4839-88E4-BC6DBF578287}" srcOrd="0" destOrd="0" parTransId="{5750D476-C237-44AF-BB9A-D84ACE31FC10}" sibTransId="{A62BC4F5-F436-4C05-9CC6-3AE5739A20EC}"/>
    <dgm:cxn modelId="{3C1C1E83-A1F6-40AB-84AB-9C08C2B167EA}" srcId="{91A432B6-0342-4109-BFC0-38676CF97EC0}" destId="{E9C9162C-9AF5-4787-877C-1F08A6EF36C3}" srcOrd="1" destOrd="0" parTransId="{D79D944A-6FD1-4570-B6B6-A2273DE9FD81}" sibTransId="{01D7747C-E994-496C-BB6F-1BD3793F62C7}"/>
    <dgm:cxn modelId="{102D5883-2D68-47DD-BCC2-A1A40DE97273}" type="presOf" srcId="{3290983E-91FB-4839-88E4-BC6DBF578287}" destId="{0FDD7874-8235-43FA-BF92-E92DFDF63C75}" srcOrd="0" destOrd="0" presId="urn:microsoft.com/office/officeart/2016/7/layout/BasicProcessNew"/>
    <dgm:cxn modelId="{C60B6685-72E7-4A5E-AAE7-E20EBBFD0A1F}" type="presOf" srcId="{E9C9162C-9AF5-4787-877C-1F08A6EF36C3}" destId="{805EDB6B-8465-4C7A-BE6D-75FE4F4963E0}" srcOrd="0" destOrd="0" presId="urn:microsoft.com/office/officeart/2016/7/layout/BasicProcessNew"/>
    <dgm:cxn modelId="{BFA04E99-A91E-4F3B-8CE4-D7A7916143DF}" type="presOf" srcId="{01D7747C-E994-496C-BB6F-1BD3793F62C7}" destId="{9E58FD09-CE57-4E08-B20B-8C22D1CEF7AD}" srcOrd="0" destOrd="0" presId="urn:microsoft.com/office/officeart/2016/7/layout/BasicProcessNew"/>
    <dgm:cxn modelId="{3685C66C-C0EA-4FF8-946D-DE99E6C1BF7A}" type="presParOf" srcId="{BDDDBF2A-9B91-4B5F-A89D-B7AA0F3DCDD8}" destId="{0FDD7874-8235-43FA-BF92-E92DFDF63C75}" srcOrd="0" destOrd="0" presId="urn:microsoft.com/office/officeart/2016/7/layout/BasicProcessNew"/>
    <dgm:cxn modelId="{9D2AAA93-F4AC-4239-B1B3-AF2CA5319A0D}" type="presParOf" srcId="{BDDDBF2A-9B91-4B5F-A89D-B7AA0F3DCDD8}" destId="{BDE3B477-975E-4489-942E-EA6A56063CF3}" srcOrd="1" destOrd="0" presId="urn:microsoft.com/office/officeart/2016/7/layout/BasicProcessNew"/>
    <dgm:cxn modelId="{8AAD9728-BACC-4201-8882-A941F1D488BE}" type="presParOf" srcId="{BDDDBF2A-9B91-4B5F-A89D-B7AA0F3DCDD8}" destId="{4E0FFFA1-236F-4994-8871-8070327C7318}" srcOrd="2" destOrd="0" presId="urn:microsoft.com/office/officeart/2016/7/layout/BasicProcessNew"/>
    <dgm:cxn modelId="{3BFAAE57-E89C-44FE-9715-586946574C6C}" type="presParOf" srcId="{BDDDBF2A-9B91-4B5F-A89D-B7AA0F3DCDD8}" destId="{AD2DF9C6-1D16-4B56-8868-8873746163E3}" srcOrd="3" destOrd="0" presId="urn:microsoft.com/office/officeart/2016/7/layout/BasicProcessNew"/>
    <dgm:cxn modelId="{2B81FCEB-A5E7-446D-AB47-7413B2172533}" type="presParOf" srcId="{BDDDBF2A-9B91-4B5F-A89D-B7AA0F3DCDD8}" destId="{805EDB6B-8465-4C7A-BE6D-75FE4F4963E0}" srcOrd="4" destOrd="0" presId="urn:microsoft.com/office/officeart/2016/7/layout/BasicProcessNew"/>
    <dgm:cxn modelId="{83DF9FE9-B30A-45FD-AB22-5D5801D9091B}" type="presParOf" srcId="{BDDDBF2A-9B91-4B5F-A89D-B7AA0F3DCDD8}" destId="{BC2FB908-166E-4938-89AC-1F309FA11A61}" srcOrd="5" destOrd="0" presId="urn:microsoft.com/office/officeart/2016/7/layout/BasicProcessNew"/>
    <dgm:cxn modelId="{36A4D5A7-F477-4BE2-9A8D-BCDAA59DA70F}" type="presParOf" srcId="{BDDDBF2A-9B91-4B5F-A89D-B7AA0F3DCDD8}" destId="{9E58FD09-CE57-4E08-B20B-8C22D1CEF7AD}" srcOrd="6" destOrd="0" presId="urn:microsoft.com/office/officeart/2016/7/layout/BasicProcessNew"/>
    <dgm:cxn modelId="{7499427C-7E81-4B8F-8015-70E50883AFC9}" type="presParOf" srcId="{BDDDBF2A-9B91-4B5F-A89D-B7AA0F3DCDD8}" destId="{98C7C2B4-7291-49F5-B741-3A7DE56C6EAB}" srcOrd="7" destOrd="0" presId="urn:microsoft.com/office/officeart/2016/7/layout/BasicProcessNew"/>
    <dgm:cxn modelId="{1E82DC1C-6E0F-492A-9439-9D7FD92EB3B0}" type="presParOf" srcId="{BDDDBF2A-9B91-4B5F-A89D-B7AA0F3DCDD8}" destId="{A76EEAD8-547E-4AEA-AD63-DF8CFC098747}" srcOrd="8"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A432B6-0342-4109-BFC0-38676CF97EC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290983E-91FB-4839-88E4-BC6DBF578287}">
      <dgm:prSet custT="1"/>
      <dgm:spPr/>
      <dgm:t>
        <a:bodyPr/>
        <a:lstStyle/>
        <a:p>
          <a:r>
            <a:rPr lang="en-US" sz="1800" b="1">
              <a:solidFill>
                <a:schemeClr val="tx1">
                  <a:lumMod val="65000"/>
                  <a:lumOff val="35000"/>
                </a:schemeClr>
              </a:solidFill>
            </a:rPr>
            <a:t>State Band and Marketing</a:t>
          </a:r>
        </a:p>
        <a:p>
          <a:r>
            <a:rPr lang="en-US" sz="1700" b="1">
              <a:solidFill>
                <a:schemeClr val="tx1">
                  <a:lumMod val="65000"/>
                  <a:lumOff val="35000"/>
                </a:schemeClr>
              </a:solidFill>
            </a:rPr>
            <a:t>- </a:t>
          </a:r>
          <a:r>
            <a:rPr lang="en-US" sz="1700" b="0">
              <a:solidFill>
                <a:schemeClr val="tx1">
                  <a:lumMod val="65000"/>
                  <a:lumOff val="35000"/>
                </a:schemeClr>
              </a:solidFill>
            </a:rPr>
            <a:t>Hosted a </a:t>
          </a:r>
          <a:r>
            <a:rPr lang="en-US" sz="1700" b="1">
              <a:solidFill>
                <a:schemeClr val="tx1">
                  <a:lumMod val="65000"/>
                  <a:lumOff val="35000"/>
                </a:schemeClr>
              </a:solidFill>
            </a:rPr>
            <a:t>Learning Meeting </a:t>
          </a:r>
          <a:r>
            <a:rPr lang="en-US" sz="1700" b="0">
              <a:solidFill>
                <a:schemeClr val="tx1">
                  <a:lumMod val="65000"/>
                  <a:lumOff val="35000"/>
                </a:schemeClr>
              </a:solidFill>
            </a:rPr>
            <a:t>with members, local Washington brands and PA Preferred brand staff.</a:t>
          </a:r>
        </a:p>
        <a:p>
          <a:r>
            <a:rPr lang="en-US" sz="1700" b="0">
              <a:solidFill>
                <a:schemeClr val="tx1">
                  <a:lumMod val="65000"/>
                  <a:lumOff val="35000"/>
                </a:schemeClr>
              </a:solidFill>
            </a:rPr>
            <a:t>- Developed of </a:t>
          </a:r>
          <a:r>
            <a:rPr lang="en-US" sz="1700" b="1">
              <a:solidFill>
                <a:schemeClr val="tx1">
                  <a:lumMod val="65000"/>
                  <a:lumOff val="35000"/>
                </a:schemeClr>
              </a:solidFill>
            </a:rPr>
            <a:t>Context Document. </a:t>
          </a:r>
        </a:p>
        <a:p>
          <a:r>
            <a:rPr lang="en-US" sz="1700" b="0">
              <a:solidFill>
                <a:schemeClr val="tx1">
                  <a:lumMod val="65000"/>
                  <a:lumOff val="35000"/>
                </a:schemeClr>
              </a:solidFill>
            </a:rPr>
            <a:t>- Requested WSDA to submit a </a:t>
          </a:r>
          <a:r>
            <a:rPr lang="en-US" sz="1700" b="1">
              <a:solidFill>
                <a:schemeClr val="tx1">
                  <a:lumMod val="65000"/>
                  <a:lumOff val="35000"/>
                </a:schemeClr>
              </a:solidFill>
            </a:rPr>
            <a:t>Decision Package</a:t>
          </a:r>
          <a:r>
            <a:rPr lang="en-US" sz="1700" b="0">
              <a:solidFill>
                <a:schemeClr val="tx1">
                  <a:lumMod val="65000"/>
                  <a:lumOff val="35000"/>
                </a:schemeClr>
              </a:solidFill>
            </a:rPr>
            <a:t> for funding to scope and launch a program.  </a:t>
          </a:r>
        </a:p>
      </dgm:t>
    </dgm:pt>
    <dgm:pt modelId="{5750D476-C237-44AF-BB9A-D84ACE31FC10}" type="parTrans" cxnId="{5EFA2D55-5670-4116-A3F8-78A51F333D29}">
      <dgm:prSet/>
      <dgm:spPr/>
      <dgm:t>
        <a:bodyPr/>
        <a:lstStyle/>
        <a:p>
          <a:endParaRPr lang="en-US">
            <a:solidFill>
              <a:schemeClr val="tx1">
                <a:lumMod val="65000"/>
                <a:lumOff val="35000"/>
              </a:schemeClr>
            </a:solidFill>
          </a:endParaRPr>
        </a:p>
      </dgm:t>
    </dgm:pt>
    <dgm:pt modelId="{A62BC4F5-F436-4C05-9CC6-3AE5739A20EC}" type="sibTrans" cxnId="{5EFA2D55-5670-4116-A3F8-78A51F333D29}">
      <dgm:prSet/>
      <dgm:spPr/>
      <dgm:t>
        <a:bodyPr/>
        <a:lstStyle/>
        <a:p>
          <a:endParaRPr lang="en-US">
            <a:solidFill>
              <a:schemeClr val="tx1">
                <a:lumMod val="65000"/>
                <a:lumOff val="35000"/>
              </a:schemeClr>
            </a:solidFill>
          </a:endParaRPr>
        </a:p>
      </dgm:t>
    </dgm:pt>
    <dgm:pt modelId="{E9C9162C-9AF5-4787-877C-1F08A6EF36C3}">
      <dgm:prSet custT="1"/>
      <dgm:spPr/>
      <dgm:t>
        <a:bodyPr/>
        <a:lstStyle/>
        <a:p>
          <a:r>
            <a:rPr lang="en-US" sz="1800" b="1">
              <a:solidFill>
                <a:schemeClr val="tx1">
                  <a:lumMod val="65000"/>
                  <a:lumOff val="35000"/>
                </a:schemeClr>
              </a:solidFill>
            </a:rPr>
            <a:t>Informing Land Use Policy</a:t>
          </a:r>
        </a:p>
        <a:p>
          <a:r>
            <a:rPr lang="en-US" sz="1700" b="1">
              <a:solidFill>
                <a:schemeClr val="tx1">
                  <a:lumMod val="65000"/>
                  <a:lumOff val="35000"/>
                </a:schemeClr>
              </a:solidFill>
            </a:rPr>
            <a:t>- </a:t>
          </a:r>
          <a:r>
            <a:rPr lang="en-US" sz="1700" b="0">
              <a:solidFill>
                <a:schemeClr val="tx1">
                  <a:lumMod val="65000"/>
                  <a:lumOff val="35000"/>
                </a:schemeClr>
              </a:solidFill>
            </a:rPr>
            <a:t>Hosted an August </a:t>
          </a:r>
          <a:r>
            <a:rPr lang="en-US" sz="1700" b="1">
              <a:solidFill>
                <a:schemeClr val="tx1">
                  <a:lumMod val="65000"/>
                  <a:lumOff val="35000"/>
                </a:schemeClr>
              </a:solidFill>
            </a:rPr>
            <a:t>listening session on Patterns and Drivers of Agricultural Land Loss </a:t>
          </a:r>
          <a:r>
            <a:rPr lang="en-US" sz="1700" b="0">
              <a:solidFill>
                <a:schemeClr val="tx1">
                  <a:lumMod val="65000"/>
                  <a:lumOff val="35000"/>
                </a:schemeClr>
              </a:solidFill>
            </a:rPr>
            <a:t>in Washington. </a:t>
          </a:r>
        </a:p>
        <a:p>
          <a:r>
            <a:rPr lang="en-US" sz="1700" b="0">
              <a:solidFill>
                <a:schemeClr val="tx1">
                  <a:lumMod val="65000"/>
                  <a:lumOff val="35000"/>
                </a:schemeClr>
              </a:solidFill>
            </a:rPr>
            <a:t>- Developed a series of </a:t>
          </a:r>
          <a:r>
            <a:rPr lang="en-US" sz="1700" b="1">
              <a:solidFill>
                <a:schemeClr val="tx1">
                  <a:lumMod val="65000"/>
                  <a:lumOff val="35000"/>
                </a:schemeClr>
              </a:solidFill>
            </a:rPr>
            <a:t>11 recommendations</a:t>
          </a:r>
          <a:r>
            <a:rPr lang="en-US" sz="1700" b="0">
              <a:solidFill>
                <a:schemeClr val="tx1">
                  <a:lumMod val="65000"/>
                  <a:lumOff val="35000"/>
                </a:schemeClr>
              </a:solidFill>
            </a:rPr>
            <a:t> for Forum consideration related to policy solutions to stem agricultural land loss. </a:t>
          </a:r>
        </a:p>
      </dgm:t>
    </dgm:pt>
    <dgm:pt modelId="{D79D944A-6FD1-4570-B6B6-A2273DE9FD81}" type="parTrans" cxnId="{3C1C1E83-A1F6-40AB-84AB-9C08C2B167EA}">
      <dgm:prSet/>
      <dgm:spPr/>
      <dgm:t>
        <a:bodyPr/>
        <a:lstStyle/>
        <a:p>
          <a:endParaRPr lang="en-US">
            <a:solidFill>
              <a:schemeClr val="tx1">
                <a:lumMod val="65000"/>
                <a:lumOff val="35000"/>
              </a:schemeClr>
            </a:solidFill>
          </a:endParaRPr>
        </a:p>
      </dgm:t>
    </dgm:pt>
    <dgm:pt modelId="{01D7747C-E994-496C-BB6F-1BD3793F62C7}" type="sibTrans" cxnId="{3C1C1E83-A1F6-40AB-84AB-9C08C2B167EA}">
      <dgm:prSet/>
      <dgm:spPr/>
      <dgm:t>
        <a:bodyPr/>
        <a:lstStyle/>
        <a:p>
          <a:endParaRPr lang="en-US">
            <a:solidFill>
              <a:schemeClr val="tx1">
                <a:lumMod val="65000"/>
                <a:lumOff val="35000"/>
              </a:schemeClr>
            </a:solidFill>
          </a:endParaRPr>
        </a:p>
      </dgm:t>
    </dgm:pt>
    <dgm:pt modelId="{D347FD74-E61F-44A3-8338-7AC55A446262}">
      <dgm:prSet custT="1"/>
      <dgm:spPr/>
      <dgm:t>
        <a:bodyPr/>
        <a:lstStyle/>
        <a:p>
          <a:pPr marL="0" lvl="0" defTabSz="666750">
            <a:spcBef>
              <a:spcPct val="0"/>
            </a:spcBef>
            <a:spcAft>
              <a:spcPct val="35000"/>
            </a:spcAft>
            <a:buNone/>
          </a:pPr>
          <a:r>
            <a:rPr lang="en-US" sz="1800" b="1" kern="1200">
              <a:solidFill>
                <a:schemeClr val="tx1">
                  <a:lumMod val="65000"/>
                  <a:lumOff val="35000"/>
                </a:schemeClr>
              </a:solidFill>
            </a:rPr>
            <a:t>Farm Bill 2023</a:t>
          </a:r>
        </a:p>
        <a:p>
          <a:pPr marL="0" lvl="0" defTabSz="666750">
            <a:spcBef>
              <a:spcPct val="0"/>
            </a:spcBef>
            <a:spcAft>
              <a:spcPct val="35000"/>
            </a:spcAft>
            <a:buNone/>
          </a:pPr>
          <a:r>
            <a:rPr lang="en-US" sz="1700" b="1" kern="1200">
              <a:solidFill>
                <a:schemeClr val="tx1">
                  <a:lumMod val="65000"/>
                  <a:lumOff val="35000"/>
                </a:schemeClr>
              </a:solidFill>
              <a:latin typeface="Roboto Condensed"/>
              <a:ea typeface="+mn-ea"/>
              <a:cs typeface="+mn-cs"/>
            </a:rPr>
            <a:t>- </a:t>
          </a:r>
          <a:r>
            <a:rPr lang="en-US" sz="1700" b="0" kern="1200">
              <a:solidFill>
                <a:schemeClr val="tx1">
                  <a:lumMod val="65000"/>
                  <a:lumOff val="35000"/>
                </a:schemeClr>
              </a:solidFill>
              <a:latin typeface="Roboto Condensed"/>
              <a:ea typeface="+mn-ea"/>
              <a:cs typeface="+mn-cs"/>
            </a:rPr>
            <a:t>Hosted </a:t>
          </a:r>
          <a:r>
            <a:rPr lang="en-US" sz="1700" b="1" kern="1200">
              <a:solidFill>
                <a:schemeClr val="tx1">
                  <a:lumMod val="65000"/>
                  <a:lumOff val="35000"/>
                </a:schemeClr>
              </a:solidFill>
              <a:latin typeface="Roboto Condensed"/>
              <a:ea typeface="+mn-ea"/>
              <a:cs typeface="+mn-cs"/>
            </a:rPr>
            <a:t>Farm Bill Summit </a:t>
          </a:r>
          <a:r>
            <a:rPr lang="en-US" sz="1700" b="0" kern="1200">
              <a:solidFill>
                <a:schemeClr val="tx1">
                  <a:lumMod val="65000"/>
                  <a:lumOff val="35000"/>
                </a:schemeClr>
              </a:solidFill>
              <a:latin typeface="Roboto Condensed"/>
              <a:ea typeface="+mn-ea"/>
              <a:cs typeface="+mn-cs"/>
            </a:rPr>
            <a:t>in October, where stakeholders shared data related to how the Farm Bill Impacts Washingtonians as well as drew connections to consensus recommendations of the Forum. </a:t>
          </a:r>
        </a:p>
        <a:p>
          <a:pPr marL="0" lvl="0" defTabSz="666750">
            <a:spcBef>
              <a:spcPct val="0"/>
            </a:spcBef>
            <a:spcAft>
              <a:spcPct val="35000"/>
            </a:spcAft>
            <a:buNone/>
          </a:pPr>
          <a:endParaRPr lang="en-US" sz="1700" b="0" kern="1200">
            <a:solidFill>
              <a:schemeClr val="tx1">
                <a:lumMod val="65000"/>
                <a:lumOff val="35000"/>
              </a:schemeClr>
            </a:solidFill>
            <a:latin typeface="Roboto Condensed"/>
            <a:ea typeface="+mn-ea"/>
            <a:cs typeface="+mn-cs"/>
          </a:endParaRPr>
        </a:p>
        <a:p>
          <a:pPr marL="0" lvl="0" defTabSz="666750">
            <a:spcBef>
              <a:spcPct val="0"/>
            </a:spcBef>
            <a:spcAft>
              <a:spcPct val="35000"/>
            </a:spcAft>
            <a:buNone/>
          </a:pPr>
          <a:endParaRPr lang="en-US" sz="1700" b="1" kern="1200">
            <a:solidFill>
              <a:schemeClr val="tx1">
                <a:lumMod val="65000"/>
                <a:lumOff val="35000"/>
              </a:schemeClr>
            </a:solidFill>
            <a:latin typeface="Roboto Condensed"/>
            <a:ea typeface="+mn-ea"/>
            <a:cs typeface="+mn-cs"/>
          </a:endParaRPr>
        </a:p>
      </dgm:t>
    </dgm:pt>
    <dgm:pt modelId="{8B492AF0-8980-4747-8B37-EE512B649414}" type="parTrans" cxnId="{C120EA29-F303-454E-801F-3388FAB45C20}">
      <dgm:prSet/>
      <dgm:spPr/>
      <dgm:t>
        <a:bodyPr/>
        <a:lstStyle/>
        <a:p>
          <a:endParaRPr lang="en-US">
            <a:solidFill>
              <a:schemeClr val="tx1">
                <a:lumMod val="65000"/>
                <a:lumOff val="35000"/>
              </a:schemeClr>
            </a:solidFill>
          </a:endParaRPr>
        </a:p>
      </dgm:t>
    </dgm:pt>
    <dgm:pt modelId="{FA1B7348-F272-4BE8-B4A3-A2B3D12AF0FE}" type="sibTrans" cxnId="{C120EA29-F303-454E-801F-3388FAB45C20}">
      <dgm:prSet/>
      <dgm:spPr/>
      <dgm:t>
        <a:bodyPr/>
        <a:lstStyle/>
        <a:p>
          <a:endParaRPr lang="en-US">
            <a:solidFill>
              <a:schemeClr val="tx1">
                <a:lumMod val="65000"/>
                <a:lumOff val="35000"/>
              </a:schemeClr>
            </a:solidFill>
          </a:endParaRPr>
        </a:p>
      </dgm:t>
    </dgm:pt>
    <dgm:pt modelId="{19A7F933-E040-41F8-A7CC-121A3AD8C307}" type="pres">
      <dgm:prSet presAssocID="{91A432B6-0342-4109-BFC0-38676CF97EC0}" presName="vert0" presStyleCnt="0">
        <dgm:presLayoutVars>
          <dgm:dir/>
          <dgm:animOne val="branch"/>
          <dgm:animLvl val="lvl"/>
        </dgm:presLayoutVars>
      </dgm:prSet>
      <dgm:spPr/>
    </dgm:pt>
    <dgm:pt modelId="{C09B0750-FB9D-4DBE-B537-0EF2876C7F6A}" type="pres">
      <dgm:prSet presAssocID="{3290983E-91FB-4839-88E4-BC6DBF578287}" presName="thickLine" presStyleLbl="alignNode1" presStyleIdx="0" presStyleCnt="3"/>
      <dgm:spPr/>
    </dgm:pt>
    <dgm:pt modelId="{CDD2B433-2D0A-4D19-BAE9-4DA1E4A1D194}" type="pres">
      <dgm:prSet presAssocID="{3290983E-91FB-4839-88E4-BC6DBF578287}" presName="horz1" presStyleCnt="0"/>
      <dgm:spPr/>
    </dgm:pt>
    <dgm:pt modelId="{6AA074BB-0141-46B4-89AE-863842D842FE}" type="pres">
      <dgm:prSet presAssocID="{3290983E-91FB-4839-88E4-BC6DBF578287}" presName="tx1" presStyleLbl="revTx" presStyleIdx="0" presStyleCnt="3"/>
      <dgm:spPr/>
    </dgm:pt>
    <dgm:pt modelId="{4503EED0-8F46-41B3-9A57-5362BAF35BFD}" type="pres">
      <dgm:prSet presAssocID="{3290983E-91FB-4839-88E4-BC6DBF578287}" presName="vert1" presStyleCnt="0"/>
      <dgm:spPr/>
    </dgm:pt>
    <dgm:pt modelId="{E807F74E-9892-4D6A-8E05-B6297BD2B500}" type="pres">
      <dgm:prSet presAssocID="{E9C9162C-9AF5-4787-877C-1F08A6EF36C3}" presName="thickLine" presStyleLbl="alignNode1" presStyleIdx="1" presStyleCnt="3"/>
      <dgm:spPr/>
    </dgm:pt>
    <dgm:pt modelId="{E169BC57-5CD9-4F3B-B722-80EFD2DB5E3E}" type="pres">
      <dgm:prSet presAssocID="{E9C9162C-9AF5-4787-877C-1F08A6EF36C3}" presName="horz1" presStyleCnt="0"/>
      <dgm:spPr/>
    </dgm:pt>
    <dgm:pt modelId="{1D5E27E0-5D31-4FC6-A723-998C42DF1880}" type="pres">
      <dgm:prSet presAssocID="{E9C9162C-9AF5-4787-877C-1F08A6EF36C3}" presName="tx1" presStyleLbl="revTx" presStyleIdx="1" presStyleCnt="3"/>
      <dgm:spPr/>
    </dgm:pt>
    <dgm:pt modelId="{3562AE0F-EFE7-40CF-B15D-4C9C89B9DC19}" type="pres">
      <dgm:prSet presAssocID="{E9C9162C-9AF5-4787-877C-1F08A6EF36C3}" presName="vert1" presStyleCnt="0"/>
      <dgm:spPr/>
    </dgm:pt>
    <dgm:pt modelId="{762DD211-BE46-458A-BB1B-E701342733BD}" type="pres">
      <dgm:prSet presAssocID="{D347FD74-E61F-44A3-8338-7AC55A446262}" presName="thickLine" presStyleLbl="alignNode1" presStyleIdx="2" presStyleCnt="3"/>
      <dgm:spPr/>
    </dgm:pt>
    <dgm:pt modelId="{90CADFAB-1295-4825-B565-B393AD83FA81}" type="pres">
      <dgm:prSet presAssocID="{D347FD74-E61F-44A3-8338-7AC55A446262}" presName="horz1" presStyleCnt="0"/>
      <dgm:spPr/>
    </dgm:pt>
    <dgm:pt modelId="{9FC0FAFF-6346-4FB8-95F4-CF39F993580E}" type="pres">
      <dgm:prSet presAssocID="{D347FD74-E61F-44A3-8338-7AC55A446262}" presName="tx1" presStyleLbl="revTx" presStyleIdx="2" presStyleCnt="3"/>
      <dgm:spPr/>
    </dgm:pt>
    <dgm:pt modelId="{6362C135-0FEC-4E71-8006-194DD9C6B9FE}" type="pres">
      <dgm:prSet presAssocID="{D347FD74-E61F-44A3-8338-7AC55A446262}" presName="vert1" presStyleCnt="0"/>
      <dgm:spPr/>
    </dgm:pt>
  </dgm:ptLst>
  <dgm:cxnLst>
    <dgm:cxn modelId="{C120EA29-F303-454E-801F-3388FAB45C20}" srcId="{91A432B6-0342-4109-BFC0-38676CF97EC0}" destId="{D347FD74-E61F-44A3-8338-7AC55A446262}" srcOrd="2" destOrd="0" parTransId="{8B492AF0-8980-4747-8B37-EE512B649414}" sibTransId="{FA1B7348-F272-4BE8-B4A3-A2B3D12AF0FE}"/>
    <dgm:cxn modelId="{B7022442-40CB-43A3-B009-3E640819F4A2}" type="presOf" srcId="{3290983E-91FB-4839-88E4-BC6DBF578287}" destId="{6AA074BB-0141-46B4-89AE-863842D842FE}" srcOrd="0" destOrd="0" presId="urn:microsoft.com/office/officeart/2008/layout/LinedList"/>
    <dgm:cxn modelId="{7C859F65-13C7-4846-8BBB-33948E6F3DFE}" type="presOf" srcId="{91A432B6-0342-4109-BFC0-38676CF97EC0}" destId="{19A7F933-E040-41F8-A7CC-121A3AD8C307}" srcOrd="0" destOrd="0" presId="urn:microsoft.com/office/officeart/2008/layout/LinedList"/>
    <dgm:cxn modelId="{780EA866-E3D5-4300-B719-97E4DF24E763}" type="presOf" srcId="{E9C9162C-9AF5-4787-877C-1F08A6EF36C3}" destId="{1D5E27E0-5D31-4FC6-A723-998C42DF1880}" srcOrd="0" destOrd="0" presId="urn:microsoft.com/office/officeart/2008/layout/LinedList"/>
    <dgm:cxn modelId="{5EFA2D55-5670-4116-A3F8-78A51F333D29}" srcId="{91A432B6-0342-4109-BFC0-38676CF97EC0}" destId="{3290983E-91FB-4839-88E4-BC6DBF578287}" srcOrd="0" destOrd="0" parTransId="{5750D476-C237-44AF-BB9A-D84ACE31FC10}" sibTransId="{A62BC4F5-F436-4C05-9CC6-3AE5739A20EC}"/>
    <dgm:cxn modelId="{3C1C1E83-A1F6-40AB-84AB-9C08C2B167EA}" srcId="{91A432B6-0342-4109-BFC0-38676CF97EC0}" destId="{E9C9162C-9AF5-4787-877C-1F08A6EF36C3}" srcOrd="1" destOrd="0" parTransId="{D79D944A-6FD1-4570-B6B6-A2273DE9FD81}" sibTransId="{01D7747C-E994-496C-BB6F-1BD3793F62C7}"/>
    <dgm:cxn modelId="{A324EF8F-7158-4D93-9DB5-8FF3B313E31E}" type="presOf" srcId="{D347FD74-E61F-44A3-8338-7AC55A446262}" destId="{9FC0FAFF-6346-4FB8-95F4-CF39F993580E}" srcOrd="0" destOrd="0" presId="urn:microsoft.com/office/officeart/2008/layout/LinedList"/>
    <dgm:cxn modelId="{BEEB1C05-0A54-4924-854F-D001B8AA0DBA}" type="presParOf" srcId="{19A7F933-E040-41F8-A7CC-121A3AD8C307}" destId="{C09B0750-FB9D-4DBE-B537-0EF2876C7F6A}" srcOrd="0" destOrd="0" presId="urn:microsoft.com/office/officeart/2008/layout/LinedList"/>
    <dgm:cxn modelId="{758C00EB-F898-47CE-AA88-90F47B791F30}" type="presParOf" srcId="{19A7F933-E040-41F8-A7CC-121A3AD8C307}" destId="{CDD2B433-2D0A-4D19-BAE9-4DA1E4A1D194}" srcOrd="1" destOrd="0" presId="urn:microsoft.com/office/officeart/2008/layout/LinedList"/>
    <dgm:cxn modelId="{648A9484-ECE1-430F-9F45-D9C46B6A740D}" type="presParOf" srcId="{CDD2B433-2D0A-4D19-BAE9-4DA1E4A1D194}" destId="{6AA074BB-0141-46B4-89AE-863842D842FE}" srcOrd="0" destOrd="0" presId="urn:microsoft.com/office/officeart/2008/layout/LinedList"/>
    <dgm:cxn modelId="{D58F3696-5C98-4B86-A39C-AD8B8708A514}" type="presParOf" srcId="{CDD2B433-2D0A-4D19-BAE9-4DA1E4A1D194}" destId="{4503EED0-8F46-41B3-9A57-5362BAF35BFD}" srcOrd="1" destOrd="0" presId="urn:microsoft.com/office/officeart/2008/layout/LinedList"/>
    <dgm:cxn modelId="{DA9C1AFC-A780-4538-9E79-C5F7C5AE1B40}" type="presParOf" srcId="{19A7F933-E040-41F8-A7CC-121A3AD8C307}" destId="{E807F74E-9892-4D6A-8E05-B6297BD2B500}" srcOrd="2" destOrd="0" presId="urn:microsoft.com/office/officeart/2008/layout/LinedList"/>
    <dgm:cxn modelId="{D64FD714-86D0-48C5-8C85-DB3AA667E590}" type="presParOf" srcId="{19A7F933-E040-41F8-A7CC-121A3AD8C307}" destId="{E169BC57-5CD9-4F3B-B722-80EFD2DB5E3E}" srcOrd="3" destOrd="0" presId="urn:microsoft.com/office/officeart/2008/layout/LinedList"/>
    <dgm:cxn modelId="{2B818285-AD4A-46F4-A8E5-2DFFE64BE7D6}" type="presParOf" srcId="{E169BC57-5CD9-4F3B-B722-80EFD2DB5E3E}" destId="{1D5E27E0-5D31-4FC6-A723-998C42DF1880}" srcOrd="0" destOrd="0" presId="urn:microsoft.com/office/officeart/2008/layout/LinedList"/>
    <dgm:cxn modelId="{692A0E46-7F42-4F07-8713-A33DED530272}" type="presParOf" srcId="{E169BC57-5CD9-4F3B-B722-80EFD2DB5E3E}" destId="{3562AE0F-EFE7-40CF-B15D-4C9C89B9DC19}" srcOrd="1" destOrd="0" presId="urn:microsoft.com/office/officeart/2008/layout/LinedList"/>
    <dgm:cxn modelId="{52842D0A-38C4-45B1-B857-C63FAD369D81}" type="presParOf" srcId="{19A7F933-E040-41F8-A7CC-121A3AD8C307}" destId="{762DD211-BE46-458A-BB1B-E701342733BD}" srcOrd="4" destOrd="0" presId="urn:microsoft.com/office/officeart/2008/layout/LinedList"/>
    <dgm:cxn modelId="{B205D3C7-04D6-4BB3-A46C-F7D7DBE12B61}" type="presParOf" srcId="{19A7F933-E040-41F8-A7CC-121A3AD8C307}" destId="{90CADFAB-1295-4825-B565-B393AD83FA81}" srcOrd="5" destOrd="0" presId="urn:microsoft.com/office/officeart/2008/layout/LinedList"/>
    <dgm:cxn modelId="{4F9EA38F-7851-4DEC-BCEF-D1D88C564CDA}" type="presParOf" srcId="{90CADFAB-1295-4825-B565-B393AD83FA81}" destId="{9FC0FAFF-6346-4FB8-95F4-CF39F993580E}" srcOrd="0" destOrd="0" presId="urn:microsoft.com/office/officeart/2008/layout/LinedList"/>
    <dgm:cxn modelId="{FDEBECF5-C5C1-4F5B-B924-8F2E19A3FF75}" type="presParOf" srcId="{90CADFAB-1295-4825-B565-B393AD83FA81}" destId="{6362C135-0FEC-4E71-8006-194DD9C6B9F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D7874-8235-43FA-BF92-E92DFDF63C75}">
      <dsp:nvSpPr>
        <dsp:cNvPr id="0" name=""/>
        <dsp:cNvSpPr/>
      </dsp:nvSpPr>
      <dsp:spPr>
        <a:xfrm>
          <a:off x="1981" y="768491"/>
          <a:ext cx="3126953" cy="31953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endParaRPr lang="en-US" sz="1100" b="1" kern="1200"/>
        </a:p>
        <a:p>
          <a:pPr marL="0" lvl="0" indent="0" algn="ctr" defTabSz="488950">
            <a:lnSpc>
              <a:spcPct val="90000"/>
            </a:lnSpc>
            <a:spcBef>
              <a:spcPct val="0"/>
            </a:spcBef>
            <a:spcAft>
              <a:spcPct val="35000"/>
            </a:spcAft>
            <a:buNone/>
          </a:pPr>
          <a:r>
            <a:rPr lang="en-US" sz="1400" b="1" kern="1200"/>
            <a:t>Dec. 2021 </a:t>
          </a:r>
        </a:p>
        <a:p>
          <a:pPr marL="0" lvl="0" indent="0" algn="ctr" defTabSz="488950">
            <a:lnSpc>
              <a:spcPct val="90000"/>
            </a:lnSpc>
            <a:spcBef>
              <a:spcPct val="0"/>
            </a:spcBef>
            <a:spcAft>
              <a:spcPct val="35000"/>
            </a:spcAft>
            <a:buNone/>
          </a:pPr>
          <a:r>
            <a:rPr lang="en-US" sz="1400" b="0" kern="1200"/>
            <a:t>Identified </a:t>
          </a:r>
          <a:r>
            <a:rPr lang="en-US" sz="1400" kern="1200"/>
            <a:t>important topics that warrant the Forum's attention within the six topic areas identified in the Forum’s 2019 report.</a:t>
          </a:r>
        </a:p>
        <a:p>
          <a:pPr marL="0" lvl="0" indent="0" algn="ctr" defTabSz="488950">
            <a:lnSpc>
              <a:spcPct val="90000"/>
            </a:lnSpc>
            <a:spcBef>
              <a:spcPct val="0"/>
            </a:spcBef>
            <a:spcAft>
              <a:spcPct val="35000"/>
            </a:spcAft>
            <a:buNone/>
          </a:pPr>
          <a:r>
            <a:rPr lang="en-US" sz="1400" b="1" kern="1200"/>
            <a:t>Jan. 2022</a:t>
          </a:r>
        </a:p>
        <a:p>
          <a:pPr marL="0" lvl="0" indent="0" algn="ctr" defTabSz="488950">
            <a:lnSpc>
              <a:spcPct val="90000"/>
            </a:lnSpc>
            <a:spcBef>
              <a:spcPct val="0"/>
            </a:spcBef>
            <a:spcAft>
              <a:spcPct val="35000"/>
            </a:spcAft>
            <a:buNone/>
          </a:pPr>
          <a:r>
            <a:rPr lang="en-US" sz="1400" kern="1200"/>
            <a:t>Discussed the December Forum brainstorm and determine what actions the Forum can take to move those ideas along.</a:t>
          </a:r>
        </a:p>
        <a:p>
          <a:pPr marL="0" lvl="0" indent="0" algn="ctr" defTabSz="488950">
            <a:lnSpc>
              <a:spcPct val="90000"/>
            </a:lnSpc>
            <a:spcBef>
              <a:spcPct val="0"/>
            </a:spcBef>
            <a:spcAft>
              <a:spcPct val="35000"/>
            </a:spcAft>
            <a:buNone/>
          </a:pPr>
          <a:r>
            <a:rPr lang="en-US" sz="1400" kern="1200"/>
            <a:t>Weighed in on topic/action pairings that are ready to move.</a:t>
          </a:r>
          <a:endParaRPr lang="en-US" sz="1400" b="1" kern="1200"/>
        </a:p>
      </dsp:txBody>
      <dsp:txXfrm>
        <a:off x="1981" y="768491"/>
        <a:ext cx="3126953" cy="3195355"/>
      </dsp:txXfrm>
    </dsp:sp>
    <dsp:sp modelId="{4E0FFFA1-236F-4994-8871-8070327C7318}">
      <dsp:nvSpPr>
        <dsp:cNvPr id="0" name=""/>
        <dsp:cNvSpPr/>
      </dsp:nvSpPr>
      <dsp:spPr>
        <a:xfrm>
          <a:off x="3177107" y="2244669"/>
          <a:ext cx="469042" cy="243000"/>
        </a:xfrm>
        <a:prstGeom prst="rightArrow">
          <a:avLst>
            <a:gd name="adj1" fmla="val 50000"/>
            <a:gd name="adj2" fmla="val 50000"/>
          </a:avLst>
        </a:prstGeom>
        <a:solidFill>
          <a:schemeClr val="accent2">
            <a:hueOff val="-849612"/>
            <a:satOff val="855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5EDB6B-8465-4C7A-BE6D-75FE4F4963E0}">
      <dsp:nvSpPr>
        <dsp:cNvPr id="0" name=""/>
        <dsp:cNvSpPr/>
      </dsp:nvSpPr>
      <dsp:spPr>
        <a:xfrm>
          <a:off x="3694323" y="768491"/>
          <a:ext cx="3126953" cy="3195355"/>
        </a:xfrm>
        <a:prstGeom prst="rect">
          <a:avLst/>
        </a:prstGeom>
        <a:solidFill>
          <a:schemeClr val="accent2">
            <a:hueOff val="-1699223"/>
            <a:satOff val="17100"/>
            <a:lumOff val="-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55650">
            <a:lnSpc>
              <a:spcPct val="90000"/>
            </a:lnSpc>
            <a:spcBef>
              <a:spcPct val="0"/>
            </a:spcBef>
            <a:spcAft>
              <a:spcPct val="35000"/>
            </a:spcAft>
            <a:buNone/>
          </a:pPr>
          <a:r>
            <a:rPr lang="en-US" sz="1700" b="1" kern="1200"/>
            <a:t>Feb. 2022</a:t>
          </a:r>
        </a:p>
        <a:p>
          <a:pPr marL="0" lvl="0" indent="0" algn="ctr" defTabSz="755650">
            <a:lnSpc>
              <a:spcPct val="90000"/>
            </a:lnSpc>
            <a:spcBef>
              <a:spcPct val="0"/>
            </a:spcBef>
            <a:spcAft>
              <a:spcPct val="35000"/>
            </a:spcAft>
            <a:buNone/>
          </a:pPr>
          <a:r>
            <a:rPr lang="en-US" sz="1700" kern="1200"/>
            <a:t>Teams presented ideas for how the Forum can take different kinds of action in 2022 to support food system change. </a:t>
          </a:r>
        </a:p>
        <a:p>
          <a:pPr marL="0" lvl="0" indent="0" algn="ctr" defTabSz="755650">
            <a:lnSpc>
              <a:spcPct val="90000"/>
            </a:lnSpc>
            <a:spcBef>
              <a:spcPct val="0"/>
            </a:spcBef>
            <a:spcAft>
              <a:spcPct val="35000"/>
            </a:spcAft>
            <a:buNone/>
          </a:pPr>
          <a:r>
            <a:rPr lang="en-US" sz="1700" kern="1200"/>
            <a:t>Three topics were prioritized.</a:t>
          </a:r>
        </a:p>
        <a:p>
          <a:pPr marL="0" lvl="0" indent="0" algn="ctr" defTabSz="755650">
            <a:lnSpc>
              <a:spcPct val="90000"/>
            </a:lnSpc>
            <a:spcBef>
              <a:spcPct val="0"/>
            </a:spcBef>
            <a:spcAft>
              <a:spcPct val="35000"/>
            </a:spcAft>
            <a:buNone/>
          </a:pPr>
          <a:r>
            <a:rPr lang="en-US" sz="1700" kern="1200"/>
            <a:t>Teams discussed with each other the ideas and signed up to support moving the actions forward. </a:t>
          </a:r>
        </a:p>
      </dsp:txBody>
      <dsp:txXfrm>
        <a:off x="3694323" y="768491"/>
        <a:ext cx="3126953" cy="3195355"/>
      </dsp:txXfrm>
    </dsp:sp>
    <dsp:sp modelId="{9E58FD09-CE57-4E08-B20B-8C22D1CEF7AD}">
      <dsp:nvSpPr>
        <dsp:cNvPr id="0" name=""/>
        <dsp:cNvSpPr/>
      </dsp:nvSpPr>
      <dsp:spPr>
        <a:xfrm>
          <a:off x="6869449" y="2244669"/>
          <a:ext cx="469042" cy="243000"/>
        </a:xfrm>
        <a:prstGeom prst="rightArrow">
          <a:avLst>
            <a:gd name="adj1" fmla="val 50000"/>
            <a:gd name="adj2" fmla="val 50000"/>
          </a:avLst>
        </a:prstGeom>
        <a:solidFill>
          <a:schemeClr val="accent2">
            <a:hueOff val="-2548835"/>
            <a:satOff val="25650"/>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6EEAD8-547E-4AEA-AD63-DF8CFC098747}">
      <dsp:nvSpPr>
        <dsp:cNvPr id="0" name=""/>
        <dsp:cNvSpPr/>
      </dsp:nvSpPr>
      <dsp:spPr>
        <a:xfrm>
          <a:off x="7386665" y="768491"/>
          <a:ext cx="3126953" cy="3195355"/>
        </a:xfrm>
        <a:prstGeom prst="rect">
          <a:avLst/>
        </a:prstGeom>
        <a:solidFill>
          <a:schemeClr val="accent2">
            <a:hueOff val="-3398447"/>
            <a:satOff val="34200"/>
            <a:lumOff val="-1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666750">
            <a:lnSpc>
              <a:spcPct val="90000"/>
            </a:lnSpc>
            <a:spcBef>
              <a:spcPct val="0"/>
            </a:spcBef>
            <a:spcAft>
              <a:spcPct val="35000"/>
            </a:spcAft>
            <a:buNone/>
          </a:pPr>
          <a:r>
            <a:rPr lang="en-US" sz="1700" b="1" kern="1200"/>
            <a:t>March 2022 onward</a:t>
          </a:r>
        </a:p>
        <a:p>
          <a:pPr marL="0" lvl="0" indent="0" algn="ctr" defTabSz="666750">
            <a:lnSpc>
              <a:spcPct val="90000"/>
            </a:lnSpc>
            <a:spcBef>
              <a:spcPct val="0"/>
            </a:spcBef>
            <a:spcAft>
              <a:spcPct val="35000"/>
            </a:spcAft>
            <a:buNone/>
          </a:pPr>
          <a:r>
            <a:rPr lang="en-US" sz="1700" kern="1200"/>
            <a:t>Teams have been meeting and taking action.</a:t>
          </a:r>
        </a:p>
        <a:p>
          <a:pPr marL="0" lvl="0" indent="0" algn="ctr" defTabSz="666750">
            <a:lnSpc>
              <a:spcPct val="90000"/>
            </a:lnSpc>
            <a:spcBef>
              <a:spcPct val="0"/>
            </a:spcBef>
            <a:spcAft>
              <a:spcPct val="35000"/>
            </a:spcAft>
            <a:buNone/>
          </a:pPr>
          <a:r>
            <a:rPr lang="en-US" sz="1700" kern="1200">
              <a:latin typeface="Roboto Condensed"/>
              <a:ea typeface="+mn-ea"/>
              <a:cs typeface="+mn-cs"/>
            </a:rPr>
            <a:t>1.State Brand and Marketing</a:t>
          </a:r>
        </a:p>
        <a:p>
          <a:pPr marL="0" lvl="0" indent="0" algn="ctr" defTabSz="666750">
            <a:lnSpc>
              <a:spcPct val="90000"/>
            </a:lnSpc>
            <a:spcBef>
              <a:spcPct val="0"/>
            </a:spcBef>
            <a:spcAft>
              <a:spcPct val="35000"/>
            </a:spcAft>
            <a:buNone/>
          </a:pPr>
          <a:r>
            <a:rPr lang="en-US" sz="1700" kern="1200"/>
            <a:t>2. Farm Bill 2023 Coordination</a:t>
          </a:r>
        </a:p>
        <a:p>
          <a:pPr marL="0" lvl="0" indent="0" algn="ctr" defTabSz="666750">
            <a:lnSpc>
              <a:spcPct val="90000"/>
            </a:lnSpc>
            <a:spcBef>
              <a:spcPct val="0"/>
            </a:spcBef>
            <a:spcAft>
              <a:spcPct val="35000"/>
            </a:spcAft>
            <a:buNone/>
          </a:pPr>
          <a:r>
            <a:rPr lang="en-US" sz="1700" kern="1200"/>
            <a:t>2. Informing Land Use Policy</a:t>
          </a:r>
          <a:endParaRPr lang="en-US" sz="1700" kern="1200">
            <a:latin typeface="Roboto Condensed"/>
            <a:ea typeface="+mn-ea"/>
            <a:cs typeface="+mn-cs"/>
          </a:endParaRPr>
        </a:p>
      </dsp:txBody>
      <dsp:txXfrm>
        <a:off x="7386665" y="768491"/>
        <a:ext cx="3126953" cy="3195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B0750-FB9D-4DBE-B537-0EF2876C7F6A}">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A074BB-0141-46B4-89AE-863842D842FE}">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lumMod val="65000"/>
                  <a:lumOff val="35000"/>
                </a:schemeClr>
              </a:solidFill>
            </a:rPr>
            <a:t>State Band and Marketing</a:t>
          </a:r>
        </a:p>
        <a:p>
          <a:pPr marL="0" lvl="0" indent="0" algn="l" defTabSz="800100">
            <a:lnSpc>
              <a:spcPct val="90000"/>
            </a:lnSpc>
            <a:spcBef>
              <a:spcPct val="0"/>
            </a:spcBef>
            <a:spcAft>
              <a:spcPct val="35000"/>
            </a:spcAft>
            <a:buNone/>
          </a:pPr>
          <a:r>
            <a:rPr lang="en-US" sz="1700" b="1" kern="1200">
              <a:solidFill>
                <a:schemeClr val="tx1">
                  <a:lumMod val="65000"/>
                  <a:lumOff val="35000"/>
                </a:schemeClr>
              </a:solidFill>
            </a:rPr>
            <a:t>- </a:t>
          </a:r>
          <a:r>
            <a:rPr lang="en-US" sz="1700" b="0" kern="1200">
              <a:solidFill>
                <a:schemeClr val="tx1">
                  <a:lumMod val="65000"/>
                  <a:lumOff val="35000"/>
                </a:schemeClr>
              </a:solidFill>
            </a:rPr>
            <a:t>Hosted a </a:t>
          </a:r>
          <a:r>
            <a:rPr lang="en-US" sz="1700" b="1" kern="1200">
              <a:solidFill>
                <a:schemeClr val="tx1">
                  <a:lumMod val="65000"/>
                  <a:lumOff val="35000"/>
                </a:schemeClr>
              </a:solidFill>
            </a:rPr>
            <a:t>Learning Meeting </a:t>
          </a:r>
          <a:r>
            <a:rPr lang="en-US" sz="1700" b="0" kern="1200">
              <a:solidFill>
                <a:schemeClr val="tx1">
                  <a:lumMod val="65000"/>
                  <a:lumOff val="35000"/>
                </a:schemeClr>
              </a:solidFill>
            </a:rPr>
            <a:t>with members, local Washington brands and PA Preferred brand staff.</a:t>
          </a:r>
        </a:p>
        <a:p>
          <a:pPr marL="0" lvl="0" indent="0" algn="l" defTabSz="800100">
            <a:lnSpc>
              <a:spcPct val="90000"/>
            </a:lnSpc>
            <a:spcBef>
              <a:spcPct val="0"/>
            </a:spcBef>
            <a:spcAft>
              <a:spcPct val="35000"/>
            </a:spcAft>
            <a:buNone/>
          </a:pPr>
          <a:r>
            <a:rPr lang="en-US" sz="1700" b="0" kern="1200">
              <a:solidFill>
                <a:schemeClr val="tx1">
                  <a:lumMod val="65000"/>
                  <a:lumOff val="35000"/>
                </a:schemeClr>
              </a:solidFill>
            </a:rPr>
            <a:t>- Developed of </a:t>
          </a:r>
          <a:r>
            <a:rPr lang="en-US" sz="1700" b="1" kern="1200">
              <a:solidFill>
                <a:schemeClr val="tx1">
                  <a:lumMod val="65000"/>
                  <a:lumOff val="35000"/>
                </a:schemeClr>
              </a:solidFill>
            </a:rPr>
            <a:t>Context Document. </a:t>
          </a:r>
        </a:p>
        <a:p>
          <a:pPr marL="0" lvl="0" indent="0" algn="l" defTabSz="800100">
            <a:lnSpc>
              <a:spcPct val="90000"/>
            </a:lnSpc>
            <a:spcBef>
              <a:spcPct val="0"/>
            </a:spcBef>
            <a:spcAft>
              <a:spcPct val="35000"/>
            </a:spcAft>
            <a:buNone/>
          </a:pPr>
          <a:r>
            <a:rPr lang="en-US" sz="1700" b="0" kern="1200">
              <a:solidFill>
                <a:schemeClr val="tx1">
                  <a:lumMod val="65000"/>
                  <a:lumOff val="35000"/>
                </a:schemeClr>
              </a:solidFill>
            </a:rPr>
            <a:t>- Requested WSDA to submit a </a:t>
          </a:r>
          <a:r>
            <a:rPr lang="en-US" sz="1700" b="1" kern="1200">
              <a:solidFill>
                <a:schemeClr val="tx1">
                  <a:lumMod val="65000"/>
                  <a:lumOff val="35000"/>
                </a:schemeClr>
              </a:solidFill>
            </a:rPr>
            <a:t>Decision Package</a:t>
          </a:r>
          <a:r>
            <a:rPr lang="en-US" sz="1700" b="0" kern="1200">
              <a:solidFill>
                <a:schemeClr val="tx1">
                  <a:lumMod val="65000"/>
                  <a:lumOff val="35000"/>
                </a:schemeClr>
              </a:solidFill>
            </a:rPr>
            <a:t> for funding to scope and launch a program.  </a:t>
          </a:r>
        </a:p>
      </dsp:txBody>
      <dsp:txXfrm>
        <a:off x="0" y="2703"/>
        <a:ext cx="6900512" cy="1843578"/>
      </dsp:txXfrm>
    </dsp:sp>
    <dsp:sp modelId="{E807F74E-9892-4D6A-8E05-B6297BD2B500}">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E27E0-5D31-4FC6-A723-998C42DF1880}">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lumMod val="65000"/>
                  <a:lumOff val="35000"/>
                </a:schemeClr>
              </a:solidFill>
            </a:rPr>
            <a:t>Informing Land Use Policy</a:t>
          </a:r>
        </a:p>
        <a:p>
          <a:pPr marL="0" lvl="0" indent="0" algn="l" defTabSz="800100">
            <a:lnSpc>
              <a:spcPct val="90000"/>
            </a:lnSpc>
            <a:spcBef>
              <a:spcPct val="0"/>
            </a:spcBef>
            <a:spcAft>
              <a:spcPct val="35000"/>
            </a:spcAft>
            <a:buNone/>
          </a:pPr>
          <a:r>
            <a:rPr lang="en-US" sz="1700" b="1" kern="1200">
              <a:solidFill>
                <a:schemeClr val="tx1">
                  <a:lumMod val="65000"/>
                  <a:lumOff val="35000"/>
                </a:schemeClr>
              </a:solidFill>
            </a:rPr>
            <a:t>- </a:t>
          </a:r>
          <a:r>
            <a:rPr lang="en-US" sz="1700" b="0" kern="1200">
              <a:solidFill>
                <a:schemeClr val="tx1">
                  <a:lumMod val="65000"/>
                  <a:lumOff val="35000"/>
                </a:schemeClr>
              </a:solidFill>
            </a:rPr>
            <a:t>Hosted an August </a:t>
          </a:r>
          <a:r>
            <a:rPr lang="en-US" sz="1700" b="1" kern="1200">
              <a:solidFill>
                <a:schemeClr val="tx1">
                  <a:lumMod val="65000"/>
                  <a:lumOff val="35000"/>
                </a:schemeClr>
              </a:solidFill>
            </a:rPr>
            <a:t>listening session on Patterns and Drivers of Agricultural Land Loss </a:t>
          </a:r>
          <a:r>
            <a:rPr lang="en-US" sz="1700" b="0" kern="1200">
              <a:solidFill>
                <a:schemeClr val="tx1">
                  <a:lumMod val="65000"/>
                  <a:lumOff val="35000"/>
                </a:schemeClr>
              </a:solidFill>
            </a:rPr>
            <a:t>in Washington. </a:t>
          </a:r>
        </a:p>
        <a:p>
          <a:pPr marL="0" lvl="0" indent="0" algn="l" defTabSz="800100">
            <a:lnSpc>
              <a:spcPct val="90000"/>
            </a:lnSpc>
            <a:spcBef>
              <a:spcPct val="0"/>
            </a:spcBef>
            <a:spcAft>
              <a:spcPct val="35000"/>
            </a:spcAft>
            <a:buNone/>
          </a:pPr>
          <a:r>
            <a:rPr lang="en-US" sz="1700" b="0" kern="1200">
              <a:solidFill>
                <a:schemeClr val="tx1">
                  <a:lumMod val="65000"/>
                  <a:lumOff val="35000"/>
                </a:schemeClr>
              </a:solidFill>
            </a:rPr>
            <a:t>- Developed a series of </a:t>
          </a:r>
          <a:r>
            <a:rPr lang="en-US" sz="1700" b="1" kern="1200">
              <a:solidFill>
                <a:schemeClr val="tx1">
                  <a:lumMod val="65000"/>
                  <a:lumOff val="35000"/>
                </a:schemeClr>
              </a:solidFill>
            </a:rPr>
            <a:t>11 recommendations</a:t>
          </a:r>
          <a:r>
            <a:rPr lang="en-US" sz="1700" b="0" kern="1200">
              <a:solidFill>
                <a:schemeClr val="tx1">
                  <a:lumMod val="65000"/>
                  <a:lumOff val="35000"/>
                </a:schemeClr>
              </a:solidFill>
            </a:rPr>
            <a:t> for Forum consideration related to policy solutions to stem agricultural land loss. </a:t>
          </a:r>
        </a:p>
      </dsp:txBody>
      <dsp:txXfrm>
        <a:off x="0" y="1846281"/>
        <a:ext cx="6900512" cy="1843578"/>
      </dsp:txXfrm>
    </dsp:sp>
    <dsp:sp modelId="{762DD211-BE46-458A-BB1B-E701342733BD}">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0FAFF-6346-4FB8-95F4-CF39F993580E}">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666750">
            <a:lnSpc>
              <a:spcPct val="90000"/>
            </a:lnSpc>
            <a:spcBef>
              <a:spcPct val="0"/>
            </a:spcBef>
            <a:spcAft>
              <a:spcPct val="35000"/>
            </a:spcAft>
            <a:buNone/>
          </a:pPr>
          <a:r>
            <a:rPr lang="en-US" sz="1800" b="1" kern="1200">
              <a:solidFill>
                <a:schemeClr val="tx1">
                  <a:lumMod val="65000"/>
                  <a:lumOff val="35000"/>
                </a:schemeClr>
              </a:solidFill>
            </a:rPr>
            <a:t>Farm Bill 2023</a:t>
          </a:r>
        </a:p>
        <a:p>
          <a:pPr marL="0" lvl="0" indent="0" algn="l" defTabSz="666750">
            <a:lnSpc>
              <a:spcPct val="90000"/>
            </a:lnSpc>
            <a:spcBef>
              <a:spcPct val="0"/>
            </a:spcBef>
            <a:spcAft>
              <a:spcPct val="35000"/>
            </a:spcAft>
            <a:buNone/>
          </a:pPr>
          <a:r>
            <a:rPr lang="en-US" sz="1700" b="1" kern="1200">
              <a:solidFill>
                <a:schemeClr val="tx1">
                  <a:lumMod val="65000"/>
                  <a:lumOff val="35000"/>
                </a:schemeClr>
              </a:solidFill>
              <a:latin typeface="Roboto Condensed"/>
              <a:ea typeface="+mn-ea"/>
              <a:cs typeface="+mn-cs"/>
            </a:rPr>
            <a:t>- </a:t>
          </a:r>
          <a:r>
            <a:rPr lang="en-US" sz="1700" b="0" kern="1200">
              <a:solidFill>
                <a:schemeClr val="tx1">
                  <a:lumMod val="65000"/>
                  <a:lumOff val="35000"/>
                </a:schemeClr>
              </a:solidFill>
              <a:latin typeface="Roboto Condensed"/>
              <a:ea typeface="+mn-ea"/>
              <a:cs typeface="+mn-cs"/>
            </a:rPr>
            <a:t>Hosted </a:t>
          </a:r>
          <a:r>
            <a:rPr lang="en-US" sz="1700" b="1" kern="1200">
              <a:solidFill>
                <a:schemeClr val="tx1">
                  <a:lumMod val="65000"/>
                  <a:lumOff val="35000"/>
                </a:schemeClr>
              </a:solidFill>
              <a:latin typeface="Roboto Condensed"/>
              <a:ea typeface="+mn-ea"/>
              <a:cs typeface="+mn-cs"/>
            </a:rPr>
            <a:t>Farm Bill Summit </a:t>
          </a:r>
          <a:r>
            <a:rPr lang="en-US" sz="1700" b="0" kern="1200">
              <a:solidFill>
                <a:schemeClr val="tx1">
                  <a:lumMod val="65000"/>
                  <a:lumOff val="35000"/>
                </a:schemeClr>
              </a:solidFill>
              <a:latin typeface="Roboto Condensed"/>
              <a:ea typeface="+mn-ea"/>
              <a:cs typeface="+mn-cs"/>
            </a:rPr>
            <a:t>in October, where stakeholders shared data related to how the Farm Bill Impacts Washingtonians as well as drew connections to consensus recommendations of the Forum. </a:t>
          </a:r>
        </a:p>
        <a:p>
          <a:pPr marL="0" lvl="0" indent="0" algn="l" defTabSz="666750">
            <a:lnSpc>
              <a:spcPct val="90000"/>
            </a:lnSpc>
            <a:spcBef>
              <a:spcPct val="0"/>
            </a:spcBef>
            <a:spcAft>
              <a:spcPct val="35000"/>
            </a:spcAft>
            <a:buNone/>
          </a:pPr>
          <a:endParaRPr lang="en-US" sz="1700" b="0" kern="1200">
            <a:solidFill>
              <a:schemeClr val="tx1">
                <a:lumMod val="65000"/>
                <a:lumOff val="35000"/>
              </a:schemeClr>
            </a:solidFill>
            <a:latin typeface="Roboto Condensed"/>
            <a:ea typeface="+mn-ea"/>
            <a:cs typeface="+mn-cs"/>
          </a:endParaRPr>
        </a:p>
        <a:p>
          <a:pPr marL="0" lvl="0" indent="0" algn="l" defTabSz="666750">
            <a:lnSpc>
              <a:spcPct val="90000"/>
            </a:lnSpc>
            <a:spcBef>
              <a:spcPct val="0"/>
            </a:spcBef>
            <a:spcAft>
              <a:spcPct val="35000"/>
            </a:spcAft>
            <a:buNone/>
          </a:pPr>
          <a:endParaRPr lang="en-US" sz="1700" b="1" kern="1200">
            <a:solidFill>
              <a:schemeClr val="tx1">
                <a:lumMod val="65000"/>
                <a:lumOff val="35000"/>
              </a:schemeClr>
            </a:solidFill>
            <a:latin typeface="Roboto Condensed"/>
            <a:ea typeface="+mn-ea"/>
            <a:cs typeface="+mn-cs"/>
          </a:endParaRPr>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BA4275-CCBE-42B4-A8A9-2FAD766E04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430C17F-0C91-4A89-BE19-9AABB78365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E04DEC-7F09-4F54-BCF2-E0D067D545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1012FF-D11D-4F30-A9ED-5BCC502B3896}" type="slidenum">
              <a:rPr lang="en-US" smtClean="0"/>
              <a:t>‹#›</a:t>
            </a:fld>
            <a:endParaRPr lang="en-US"/>
          </a:p>
        </p:txBody>
      </p:sp>
    </p:spTree>
    <p:extLst>
      <p:ext uri="{BB962C8B-B14F-4D97-AF65-F5344CB8AC3E}">
        <p14:creationId xmlns:p14="http://schemas.microsoft.com/office/powerpoint/2010/main" val="446414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0084E-0A48-4006-B8D4-30DC8F9CAD36}"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27FF0-AA55-4949-A88A-8E6024A66CB1}" type="slidenum">
              <a:rPr lang="en-US" smtClean="0"/>
              <a:t>‹#›</a:t>
            </a:fld>
            <a:endParaRPr lang="en-US"/>
          </a:p>
        </p:txBody>
      </p:sp>
    </p:spTree>
    <p:extLst>
      <p:ext uri="{BB962C8B-B14F-4D97-AF65-F5344CB8AC3E}">
        <p14:creationId xmlns:p14="http://schemas.microsoft.com/office/powerpoint/2010/main" val="40728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ublic.govdelivery.com/accounts/WASCC/subscriber/new?topic_id=WASCC_6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s-ssl.webflow.com/5faf8a950cdaa224e61edad9/60e4ddcd3334f1ebe12e7e9d_FPF%20Equity%20Filter_June%202021.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ploads-ssl.webflow.com/5faf8a950cdaa224e61edad9/5fd9537922225408d41b8822_HIR%2BEquityoverview_FoodPolicyForum_2020_FINAL.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Join our listserv! </a:t>
            </a:r>
            <a:endParaRPr lang="de-DE">
              <a:effectLst/>
              <a:latin typeface="-apple-system"/>
            </a:endParaRPr>
          </a:p>
          <a:p>
            <a:pPr rtl="0"/>
            <a:r>
              <a:rPr lang="de-DE">
                <a:effectLst/>
                <a:latin typeface="-apple-system"/>
                <a:hlinkClick r:id="rId3" tooltip="https://public.govdelivery.com/accounts/wascc/subscriber/new?topic_id=wascc_66"/>
              </a:rPr>
              <a:t>https://public.govdelivery.com/accounts/WASCC/subscriber/new?topic_id=WASCC_66</a:t>
            </a:r>
            <a:endParaRPr lang="de-DE">
              <a:effectLst/>
              <a:latin typeface="-apple-system"/>
            </a:endParaRPr>
          </a:p>
          <a:p>
            <a:endParaRPr lang="en-US"/>
          </a:p>
        </p:txBody>
      </p:sp>
      <p:sp>
        <p:nvSpPr>
          <p:cNvPr id="4" name="Slide Number Placeholder 3"/>
          <p:cNvSpPr>
            <a:spLocks noGrp="1"/>
          </p:cNvSpPr>
          <p:nvPr>
            <p:ph type="sldNum" sz="quarter" idx="5"/>
          </p:nvPr>
        </p:nvSpPr>
        <p:spPr/>
        <p:txBody>
          <a:bodyPr/>
          <a:lstStyle/>
          <a:p>
            <a:fld id="{B7527FF0-AA55-4949-A88A-8E6024A66CB1}" type="slidenum">
              <a:rPr lang="en-US" smtClean="0"/>
              <a:t>1</a:t>
            </a:fld>
            <a:endParaRPr lang="en-US"/>
          </a:p>
        </p:txBody>
      </p:sp>
    </p:spTree>
    <p:extLst>
      <p:ext uri="{BB962C8B-B14F-4D97-AF65-F5344CB8AC3E}">
        <p14:creationId xmlns:p14="http://schemas.microsoft.com/office/powerpoint/2010/main" val="410582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 membership includes representation from economic development, processing and distribution, anti-hunger and food accesses, elected officials, producers and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7FF0-AA55-4949-A88A-8E6024A66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646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effectLst/>
                <a:latin typeface="Roboto Condensed" panose="02000000000000000000" pitchFamily="2" charset="0"/>
                <a:ea typeface="Roboto Condensed Light" panose="02000000000000000000" pitchFamily="2" charset="0"/>
                <a:cs typeface="Times New Roman" panose="02020603050405020304" pitchFamily="18" charset="0"/>
              </a:rPr>
              <a:t>The Washington State Department of Agriculture (WSDA) and the Office of Farmland Preservation (OFP) work in partnership with SCC to convene and manage the Forum. Ross Strategic is contracted by SCC to provide facilitation support.</a:t>
            </a:r>
            <a:endParaRPr lang="en-US" sz="1200">
              <a:solidFill>
                <a:srgbClr val="484848"/>
              </a:solidFill>
              <a:effectLst/>
              <a:latin typeface="Roboto Condensed" panose="02000000000000000000" pitchFamily="2" charset="0"/>
              <a:ea typeface="Roboto Condensed Light" panose="02000000000000000000" pitchFamily="2" charset="0"/>
              <a:cs typeface="Times New Roman" panose="02020603050405020304" pitchFamily="18" charset="0"/>
            </a:endParaRPr>
          </a:p>
          <a:p>
            <a:endParaRPr lang="en-US"/>
          </a:p>
          <a:p>
            <a:r>
              <a:rPr lang="en-US"/>
              <a:t>The Forum finalized its charter this summer.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7FF0-AA55-4949-A88A-8E6024A66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90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7FF0-AA55-4949-A88A-8E6024A66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43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7FF0-AA55-4949-A88A-8E6024A66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1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effectLst/>
                <a:latin typeface="Arial" panose="020B0604020202020204" pitchFamily="34" charset="0"/>
              </a:rPr>
              <a:t>The Washington State Food Policy Forum (Forum) has been convening since 2016 to reflect on key challenges facing our state’s food system.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effectLst/>
                <a:latin typeface="Arial" panose="020B0604020202020204" pitchFamily="34" charset="0"/>
              </a:rPr>
              <a:t>In 2019, the Forum came to consensus on 50+ recommendations for improving the food system.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effectLst/>
                <a:latin typeface="Arial" panose="020B0604020202020204" pitchFamily="34" charset="0"/>
              </a:rPr>
              <a:t>The pandemic revealed or amplified food system vulnerabilities in four key issue areas, all of which have been topics of discussion at the Forum. Drawing from the 2019 consensus recommendations, in 2020 the Forum produced a second report and workplan which have a particular focus on the impacts and opportunities </a:t>
            </a:r>
            <a:br>
              <a:rPr lang="en-US" sz="2400">
                <a:effectLst/>
                <a:latin typeface="Arial" panose="020B0604020202020204" pitchFamily="34" charset="0"/>
              </a:rPr>
            </a:br>
            <a:r>
              <a:rPr lang="en-US" sz="2400">
                <a:effectLst/>
                <a:latin typeface="Arial" panose="020B0604020202020204" pitchFamily="34" charset="0"/>
              </a:rPr>
              <a:t>presented by COVID-19.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effectLst/>
                <a:latin typeface="Arial" panose="020B0604020202020204" pitchFamily="34" charset="0"/>
              </a:rPr>
              <a:t>For this third report, the Forum reflected on its prior consensus recommendations to produce a short list of recommendations that are particularly timely and relevant for action during the 2022 legislative session. The Forum then utilized its equity filter tool to explore ways the recommendations might be implemented for more equitable results; equity considerations for design and implementation of the recommendations are captured in the 2021 report.</a:t>
            </a:r>
            <a:endParaRPr lang="en-US" sz="16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C95DE-FC6D-4CE1-A1CA-6CD64E3612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0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Spring 2021- </a:t>
            </a:r>
            <a:r>
              <a:rPr lang="en-US" sz="1200"/>
              <a:t>the Forum developed and tested an equity filter to understand how the Forum’s actions and recommendations have different impacts on the diversity of geographic and demographic communities in Washington.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sz="1200">
                <a:solidFill>
                  <a:schemeClr val="tx1">
                    <a:lumMod val="75000"/>
                    <a:lumOff val="25000"/>
                  </a:schemeClr>
                </a:solidFill>
              </a:rPr>
              <a:t>The filter questions were developed based on the following: The Forum's equity questions in its recent Early Implementation Action Report (see pg. 10 in the report); GARE Racial Equity Toolkit; Northwest Harvest’s equity filter; and the WA State Board of Health HIR guiding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sz="1200">
                <a:solidFill>
                  <a:schemeClr val="bg1">
                    <a:lumMod val="25000"/>
                  </a:schemeClr>
                </a:solidFill>
              </a:rPr>
              <a:t>Link to equity filter on SCC website: </a:t>
            </a:r>
            <a:r>
              <a:rPr lang="en-US" sz="1200">
                <a:solidFill>
                  <a:schemeClr val="bg1">
                    <a:lumMod val="25000"/>
                  </a:schemeClr>
                </a:solidFill>
                <a:hlinkClick r:id="rId3">
                  <a:extLst>
                    <a:ext uri="{A12FA001-AC4F-418D-AE19-62706E023703}">
                      <ahyp:hlinkClr xmlns:ahyp="http://schemas.microsoft.com/office/drawing/2018/hyperlinkcolor" val="tx"/>
                    </a:ext>
                  </a:extLst>
                </a:hlinkClick>
              </a:rPr>
              <a:t>https://uploads-ssl.webflow.com/5faf8a950cdaa224e61edad9/60e4ddcd3334f1ebe12e7e9d_FPF%20Equity%20Filter_June%202021.pdf</a:t>
            </a:r>
            <a:r>
              <a:rPr lang="en-US" sz="1200">
                <a:solidFill>
                  <a:schemeClr val="bg1">
                    <a:lumMod val="25000"/>
                  </a:schemeClr>
                </a:solidFill>
              </a:rPr>
              <a:t> </a:t>
            </a:r>
          </a:p>
          <a:p>
            <a:r>
              <a:rPr lang="en-US" sz="1200">
                <a:solidFill>
                  <a:schemeClr val="bg1">
                    <a:lumMod val="25000"/>
                  </a:schemeClr>
                </a:solidFill>
              </a:rPr>
              <a:t>State Board of Health presentation: </a:t>
            </a:r>
            <a:r>
              <a:rPr lang="en-US" sz="1200">
                <a:solidFill>
                  <a:schemeClr val="bg1">
                    <a:lumMod val="25000"/>
                  </a:schemeClr>
                </a:solidFill>
                <a:hlinkClick r:id="rId4">
                  <a:extLst>
                    <a:ext uri="{A12FA001-AC4F-418D-AE19-62706E023703}">
                      <ahyp:hlinkClr xmlns:ahyp="http://schemas.microsoft.com/office/drawing/2018/hyperlinkcolor" val="tx"/>
                    </a:ext>
                  </a:extLst>
                </a:hlinkClick>
              </a:rPr>
              <a:t>https://uploads-ssl.webflow.com/5faf8a950cdaa224e61edad9/5fd9537922225408d41b8822_HIR%2BEquityoverview_FoodPolicyForum_2020_FINAL.pdf</a:t>
            </a:r>
            <a:r>
              <a:rPr lang="en-US" sz="1200">
                <a:solidFill>
                  <a:schemeClr val="bg1">
                    <a:lumMod val="2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B7527FF0-AA55-4949-A88A-8E6024A66CB1}" type="slidenum">
              <a:rPr lang="en-US" smtClean="0"/>
              <a:t>7</a:t>
            </a:fld>
            <a:endParaRPr lang="en-US"/>
          </a:p>
        </p:txBody>
      </p:sp>
    </p:spTree>
    <p:extLst>
      <p:ext uri="{BB962C8B-B14F-4D97-AF65-F5344CB8AC3E}">
        <p14:creationId xmlns:p14="http://schemas.microsoft.com/office/powerpoint/2010/main" val="2567458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527FF0-AA55-4949-A88A-8E6024A66CB1}" type="slidenum">
              <a:rPr lang="en-US" smtClean="0"/>
              <a:t>8</a:t>
            </a:fld>
            <a:endParaRPr lang="en-US"/>
          </a:p>
        </p:txBody>
      </p:sp>
    </p:spTree>
    <p:extLst>
      <p:ext uri="{BB962C8B-B14F-4D97-AF65-F5344CB8AC3E}">
        <p14:creationId xmlns:p14="http://schemas.microsoft.com/office/powerpoint/2010/main" val="161645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6F744-6F03-47AA-9E61-1ECD1A9D6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1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FD457C-91D6-4B5B-9D09-5D98DB7C31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283"/>
            <a:ext cx="12190992" cy="6857433"/>
          </a:xfrm>
          <a:prstGeom prst="rect">
            <a:avLst/>
          </a:prstGeom>
        </p:spPr>
      </p:pic>
      <p:sp>
        <p:nvSpPr>
          <p:cNvPr id="55" name="Rectangle 54">
            <a:extLst>
              <a:ext uri="{FF2B5EF4-FFF2-40B4-BE49-F238E27FC236}">
                <a16:creationId xmlns:a16="http://schemas.microsoft.com/office/drawing/2014/main" id="{20770352-058D-48F5-A0AB-A33BDBED0758}"/>
              </a:ext>
            </a:extLst>
          </p:cNvPr>
          <p:cNvSpPr/>
          <p:nvPr userDrawn="1"/>
        </p:nvSpPr>
        <p:spPr>
          <a:xfrm>
            <a:off x="723900" y="0"/>
            <a:ext cx="4667992" cy="6857433"/>
          </a:xfrm>
          <a:prstGeom prst="rect">
            <a:avLst/>
          </a:prstGeom>
          <a:gradFill>
            <a:gsLst>
              <a:gs pos="0">
                <a:schemeClr val="tx2"/>
              </a:gs>
              <a:gs pos="100000">
                <a:schemeClr val="tx2">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6D312-2034-473F-AA3C-00E633443A31}"/>
              </a:ext>
            </a:extLst>
          </p:cNvPr>
          <p:cNvSpPr>
            <a:spLocks noGrp="1"/>
          </p:cNvSpPr>
          <p:nvPr userDrawn="1">
            <p:ph type="ctrTitle"/>
          </p:nvPr>
        </p:nvSpPr>
        <p:spPr>
          <a:xfrm>
            <a:off x="1046616" y="1634616"/>
            <a:ext cx="4022561" cy="2614195"/>
          </a:xfrm>
        </p:spPr>
        <p:txBody>
          <a:bodyPr anchor="b">
            <a:normAutofit/>
          </a:bodyPr>
          <a:lstStyle>
            <a:lvl1pPr algn="ctr">
              <a:lnSpc>
                <a:spcPct val="90000"/>
              </a:lnSpc>
              <a:spcAft>
                <a:spcPts val="800"/>
              </a:spcAft>
              <a:defRPr sz="3400" b="1">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39CEACD5-101B-4653-8A27-594384108A8D}"/>
              </a:ext>
            </a:extLst>
          </p:cNvPr>
          <p:cNvSpPr>
            <a:spLocks noGrp="1"/>
          </p:cNvSpPr>
          <p:nvPr userDrawn="1">
            <p:ph type="subTitle" idx="1"/>
          </p:nvPr>
        </p:nvSpPr>
        <p:spPr>
          <a:xfrm>
            <a:off x="1046616" y="4626832"/>
            <a:ext cx="4022561" cy="1133888"/>
          </a:xfrm>
          <a:noFill/>
        </p:spPr>
        <p:txBody>
          <a:bodyPr wrap="square">
            <a:noAutofit/>
          </a:bodyPr>
          <a:lstStyle>
            <a:lvl1pPr marL="0" indent="0" algn="ctr">
              <a:buNone/>
              <a:defRPr sz="2000" b="0">
                <a:solidFill>
                  <a:schemeClr val="bg2"/>
                </a:solidFill>
                <a:latin typeface="+mn-lt"/>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2" name="Rectangle 51">
            <a:extLst>
              <a:ext uri="{FF2B5EF4-FFF2-40B4-BE49-F238E27FC236}">
                <a16:creationId xmlns:a16="http://schemas.microsoft.com/office/drawing/2014/main" id="{D2705DAF-E6BB-4C52-B714-9CF54546EA96}"/>
              </a:ext>
            </a:extLst>
          </p:cNvPr>
          <p:cNvSpPr/>
          <p:nvPr userDrawn="1"/>
        </p:nvSpPr>
        <p:spPr>
          <a:xfrm>
            <a:off x="0" y="0"/>
            <a:ext cx="12188952"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0A8012-E9B9-4D6D-A61C-5C86D3685CCE}"/>
              </a:ext>
            </a:extLst>
          </p:cNvPr>
          <p:cNvSpPr/>
          <p:nvPr userDrawn="1"/>
        </p:nvSpPr>
        <p:spPr>
          <a:xfrm>
            <a:off x="1229096" y="4437822"/>
            <a:ext cx="36576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D82E68-DC34-439D-821E-78C95E495031}"/>
              </a:ext>
            </a:extLst>
          </p:cNvPr>
          <p:cNvSpPr txBox="1"/>
          <p:nvPr userDrawn="1"/>
        </p:nvSpPr>
        <p:spPr>
          <a:xfrm>
            <a:off x="1229096" y="832583"/>
            <a:ext cx="3657600" cy="402336"/>
          </a:xfrm>
          <a:prstGeom prst="rect">
            <a:avLst/>
          </a:prstGeom>
          <a:solidFill>
            <a:schemeClr val="bg2"/>
          </a:solidFill>
          <a:ln>
            <a:noFill/>
          </a:ln>
        </p:spPr>
        <p:txBody>
          <a:bodyPr wrap="square" rtlCol="0" anchor="ctr" anchorCtr="0">
            <a:spAutoFit/>
          </a:bodyPr>
          <a:lstStyle/>
          <a:p>
            <a:pPr algn="ctr"/>
            <a:r>
              <a:rPr lang="en-US" sz="1400" cap="all" baseline="0">
                <a:solidFill>
                  <a:schemeClr val="tx2"/>
                </a:solidFill>
              </a:rPr>
              <a:t>Washington State Food Policy Forum</a:t>
            </a:r>
          </a:p>
        </p:txBody>
      </p:sp>
    </p:spTree>
    <p:extLst>
      <p:ext uri="{BB962C8B-B14F-4D97-AF65-F5344CB8AC3E}">
        <p14:creationId xmlns:p14="http://schemas.microsoft.com/office/powerpoint/2010/main" val="803228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DC36-3B0B-4DF8-8BB3-6D11A7014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CC020D-2E14-4CFE-82C3-72A21A879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CF6A14-75F1-41E7-8B9D-4045A4B85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FC438-62B5-4DCD-AA28-9E155C8A72E3}"/>
              </a:ext>
            </a:extLst>
          </p:cNvPr>
          <p:cNvSpPr>
            <a:spLocks noGrp="1"/>
          </p:cNvSpPr>
          <p:nvPr>
            <p:ph type="dt" sz="half" idx="10"/>
          </p:nvPr>
        </p:nvSpPr>
        <p:spPr/>
        <p:txBody>
          <a:bodyPr/>
          <a:lstStyle/>
          <a:p>
            <a:fld id="{E8C903F3-F79D-4E5F-BFB2-FDB6C76D8927}" type="datetimeFigureOut">
              <a:rPr lang="en-US" smtClean="0"/>
              <a:t>10/26/2022</a:t>
            </a:fld>
            <a:endParaRPr lang="en-US"/>
          </a:p>
        </p:txBody>
      </p:sp>
      <p:sp>
        <p:nvSpPr>
          <p:cNvPr id="6" name="Footer Placeholder 5">
            <a:extLst>
              <a:ext uri="{FF2B5EF4-FFF2-40B4-BE49-F238E27FC236}">
                <a16:creationId xmlns:a16="http://schemas.microsoft.com/office/drawing/2014/main" id="{34E57798-367A-4D8B-9F63-732B48620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B03D2-9082-4C73-9D09-A0683C55D94C}"/>
              </a:ext>
            </a:extLst>
          </p:cNvPr>
          <p:cNvSpPr>
            <a:spLocks noGrp="1"/>
          </p:cNvSpPr>
          <p:nvPr>
            <p:ph type="sldNum" sz="quarter" idx="12"/>
          </p:nvPr>
        </p:nvSpPr>
        <p:spPr/>
        <p:txBody>
          <a:bodyPr/>
          <a:lstStyle/>
          <a:p>
            <a:fld id="{25260311-6E06-489D-B81F-031CA9D1F013}" type="slidenum">
              <a:rPr lang="en-US" smtClean="0"/>
              <a:t>‹#›</a:t>
            </a:fld>
            <a:endParaRPr lang="en-US"/>
          </a:p>
        </p:txBody>
      </p:sp>
    </p:spTree>
    <p:extLst>
      <p:ext uri="{BB962C8B-B14F-4D97-AF65-F5344CB8AC3E}">
        <p14:creationId xmlns:p14="http://schemas.microsoft.com/office/powerpoint/2010/main" val="68069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F688-E035-4083-9F50-1D1B9671F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2F99AB-A102-477F-803A-193B95B0ED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B70C0-2FC1-4889-9888-28215B27A632}"/>
              </a:ext>
            </a:extLst>
          </p:cNvPr>
          <p:cNvSpPr>
            <a:spLocks noGrp="1"/>
          </p:cNvSpPr>
          <p:nvPr>
            <p:ph type="dt" sz="half" idx="10"/>
          </p:nvPr>
        </p:nvSpPr>
        <p:spPr/>
        <p:txBody>
          <a:bodyPr/>
          <a:lstStyle/>
          <a:p>
            <a:fld id="{E8C903F3-F79D-4E5F-BFB2-FDB6C76D8927}" type="datetimeFigureOut">
              <a:rPr lang="en-US" smtClean="0"/>
              <a:t>10/26/2022</a:t>
            </a:fld>
            <a:endParaRPr lang="en-US"/>
          </a:p>
        </p:txBody>
      </p:sp>
      <p:sp>
        <p:nvSpPr>
          <p:cNvPr id="5" name="Footer Placeholder 4">
            <a:extLst>
              <a:ext uri="{FF2B5EF4-FFF2-40B4-BE49-F238E27FC236}">
                <a16:creationId xmlns:a16="http://schemas.microsoft.com/office/drawing/2014/main" id="{0A6096CB-BC29-4888-98F0-9017E61F5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1E36A-2107-4B8B-9A50-B10157D6D2B1}"/>
              </a:ext>
            </a:extLst>
          </p:cNvPr>
          <p:cNvSpPr>
            <a:spLocks noGrp="1"/>
          </p:cNvSpPr>
          <p:nvPr>
            <p:ph type="sldNum" sz="quarter" idx="12"/>
          </p:nvPr>
        </p:nvSpPr>
        <p:spPr/>
        <p:txBody>
          <a:bodyPr/>
          <a:lstStyle/>
          <a:p>
            <a:fld id="{25260311-6E06-489D-B81F-031CA9D1F013}" type="slidenum">
              <a:rPr lang="en-US" smtClean="0"/>
              <a:t>‹#›</a:t>
            </a:fld>
            <a:endParaRPr lang="en-US"/>
          </a:p>
        </p:txBody>
      </p:sp>
    </p:spTree>
    <p:extLst>
      <p:ext uri="{BB962C8B-B14F-4D97-AF65-F5344CB8AC3E}">
        <p14:creationId xmlns:p14="http://schemas.microsoft.com/office/powerpoint/2010/main" val="2070940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C4762D-1265-4311-86D1-998470762D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914892"/>
            <a:ext cx="12190992" cy="5943108"/>
          </a:xfrm>
          <a:prstGeom prst="rect">
            <a:avLst/>
          </a:prstGeom>
        </p:spPr>
      </p:pic>
      <p:sp>
        <p:nvSpPr>
          <p:cNvPr id="14" name="Rectangle 13">
            <a:extLst>
              <a:ext uri="{FF2B5EF4-FFF2-40B4-BE49-F238E27FC236}">
                <a16:creationId xmlns:a16="http://schemas.microsoft.com/office/drawing/2014/main" id="{2C756DEE-055F-49E3-9AFA-2B5F63094C49}"/>
              </a:ext>
            </a:extLst>
          </p:cNvPr>
          <p:cNvSpPr/>
          <p:nvPr userDrawn="1"/>
        </p:nvSpPr>
        <p:spPr>
          <a:xfrm>
            <a:off x="11506642" y="171453"/>
            <a:ext cx="532011" cy="84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0F686-100D-4DB9-AEE9-A458CD41B18E}"/>
              </a:ext>
            </a:extLst>
          </p:cNvPr>
          <p:cNvSpPr>
            <a:spLocks noGrp="1"/>
          </p:cNvSpPr>
          <p:nvPr>
            <p:ph type="title"/>
          </p:nvPr>
        </p:nvSpPr>
        <p:spPr>
          <a:xfrm>
            <a:off x="838200" y="381285"/>
            <a:ext cx="10515600" cy="1097280"/>
          </a:xfrm>
          <a:noFill/>
          <a:effectLst/>
        </p:spPr>
        <p:txBody>
          <a:bodyPr>
            <a:normAutofit/>
          </a:bodyPr>
          <a:lstStyle>
            <a:lvl1pPr>
              <a:defRPr sz="3200">
                <a:solidFill>
                  <a:schemeClr val="tx2"/>
                </a:solidFill>
                <a:effectLst/>
              </a:defRPr>
            </a:lvl1pPr>
          </a:lstStyle>
          <a:p>
            <a:r>
              <a:rPr lang="en-US"/>
              <a:t>Click to edit Master title style</a:t>
            </a:r>
          </a:p>
        </p:txBody>
      </p:sp>
      <p:sp>
        <p:nvSpPr>
          <p:cNvPr id="3" name="Content Placeholder 2">
            <a:extLst>
              <a:ext uri="{FF2B5EF4-FFF2-40B4-BE49-F238E27FC236}">
                <a16:creationId xmlns:a16="http://schemas.microsoft.com/office/drawing/2014/main" id="{018FFD1D-3B75-4917-B0A9-EF5316D55066}"/>
              </a:ext>
            </a:extLst>
          </p:cNvPr>
          <p:cNvSpPr>
            <a:spLocks noGrp="1"/>
          </p:cNvSpPr>
          <p:nvPr>
            <p:ph idx="1"/>
          </p:nvPr>
        </p:nvSpPr>
        <p:spPr>
          <a:xfrm>
            <a:off x="838200" y="1882139"/>
            <a:ext cx="10515600" cy="4732305"/>
          </a:xfrm>
        </p:spPr>
        <p:txBody>
          <a:bodyPr/>
          <a:lstStyle>
            <a:lvl1pPr>
              <a:defRPr sz="2600">
                <a:solidFill>
                  <a:schemeClr val="tx1">
                    <a:lumMod val="65000"/>
                    <a:lumOff val="35000"/>
                  </a:schemeClr>
                </a:solidFill>
              </a:defRPr>
            </a:lvl1pPr>
            <a:lvl2pPr>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05ADA3B-84BC-466C-A8CE-8B31359B6426}"/>
              </a:ext>
            </a:extLst>
          </p:cNvPr>
          <p:cNvSpPr/>
          <p:nvPr userDrawn="1"/>
        </p:nvSpPr>
        <p:spPr>
          <a:xfrm>
            <a:off x="0" y="0"/>
            <a:ext cx="12188952"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5D2205-B324-40A8-BA02-4813AE5AD6DF}"/>
              </a:ext>
            </a:extLst>
          </p:cNvPr>
          <p:cNvSpPr/>
          <p:nvPr userDrawn="1"/>
        </p:nvSpPr>
        <p:spPr>
          <a:xfrm>
            <a:off x="838200" y="1611916"/>
            <a:ext cx="36576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7F73B87-6DF0-4BEB-92F3-D59E82CB75D9}"/>
              </a:ext>
            </a:extLst>
          </p:cNvPr>
          <p:cNvSpPr txBox="1"/>
          <p:nvPr userDrawn="1"/>
        </p:nvSpPr>
        <p:spPr>
          <a:xfrm>
            <a:off x="11506643" y="223528"/>
            <a:ext cx="532010" cy="261610"/>
          </a:xfrm>
          <a:prstGeom prst="rect">
            <a:avLst/>
          </a:prstGeom>
          <a:noFill/>
        </p:spPr>
        <p:txBody>
          <a:bodyPr wrap="square" rtlCol="0">
            <a:spAutoFit/>
          </a:bodyPr>
          <a:lstStyle/>
          <a:p>
            <a:pPr algn="ctr"/>
            <a:fld id="{20375757-2BD6-4096-9A6B-41A3ABEF3073}" type="slidenum">
              <a:rPr lang="en-US" sz="1100" b="1" smtClean="0">
                <a:solidFill>
                  <a:schemeClr val="bg2"/>
                </a:solidFill>
              </a:rPr>
              <a:pPr algn="ctr"/>
              <a:t>‹#›</a:t>
            </a:fld>
            <a:endParaRPr lang="en-US" sz="1100" b="1">
              <a:solidFill>
                <a:schemeClr val="bg2"/>
              </a:solidFill>
            </a:endParaRPr>
          </a:p>
        </p:txBody>
      </p:sp>
      <p:sp>
        <p:nvSpPr>
          <p:cNvPr id="5" name="TextBox 4">
            <a:extLst>
              <a:ext uri="{FF2B5EF4-FFF2-40B4-BE49-F238E27FC236}">
                <a16:creationId xmlns:a16="http://schemas.microsoft.com/office/drawing/2014/main" id="{96004A71-7662-464E-9B01-8827660B219F}"/>
              </a:ext>
            </a:extLst>
          </p:cNvPr>
          <p:cNvSpPr txBox="1"/>
          <p:nvPr userDrawn="1"/>
        </p:nvSpPr>
        <p:spPr>
          <a:xfrm>
            <a:off x="11506642" y="468260"/>
            <a:ext cx="532011" cy="461665"/>
          </a:xfrm>
          <a:prstGeom prst="rect">
            <a:avLst/>
          </a:prstGeom>
          <a:noFill/>
          <a:ln>
            <a:noFill/>
          </a:ln>
        </p:spPr>
        <p:txBody>
          <a:bodyPr wrap="square" rtlCol="0">
            <a:spAutoFit/>
          </a:bodyPr>
          <a:lstStyle/>
          <a:p>
            <a:pPr algn="ctr"/>
            <a:r>
              <a:rPr lang="en-US" sz="800" cap="all" baseline="0">
                <a:solidFill>
                  <a:schemeClr val="accent1">
                    <a:lumMod val="40000"/>
                    <a:lumOff val="60000"/>
                  </a:schemeClr>
                </a:solidFill>
              </a:rPr>
              <a:t>Food</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Policy</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Forum</a:t>
            </a:r>
          </a:p>
        </p:txBody>
      </p:sp>
    </p:spTree>
    <p:extLst>
      <p:ext uri="{BB962C8B-B14F-4D97-AF65-F5344CB8AC3E}">
        <p14:creationId xmlns:p14="http://schemas.microsoft.com/office/powerpoint/2010/main" val="195471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idebar">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98B6A6-D0C3-414B-9354-AE3ABE6271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914892"/>
            <a:ext cx="12190992" cy="5943108"/>
          </a:xfrm>
          <a:prstGeom prst="rect">
            <a:avLst/>
          </a:prstGeom>
        </p:spPr>
      </p:pic>
      <p:sp>
        <p:nvSpPr>
          <p:cNvPr id="24" name="Rectangle 23">
            <a:extLst>
              <a:ext uri="{FF2B5EF4-FFF2-40B4-BE49-F238E27FC236}">
                <a16:creationId xmlns:a16="http://schemas.microsoft.com/office/drawing/2014/main" id="{3C74635F-1AE6-4046-AAE7-4AF10BE625EB}"/>
              </a:ext>
            </a:extLst>
          </p:cNvPr>
          <p:cNvSpPr/>
          <p:nvPr userDrawn="1"/>
        </p:nvSpPr>
        <p:spPr>
          <a:xfrm>
            <a:off x="7558088" y="171453"/>
            <a:ext cx="4633912" cy="668654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6" name="Text Placeholder 5">
            <a:extLst>
              <a:ext uri="{FF2B5EF4-FFF2-40B4-BE49-F238E27FC236}">
                <a16:creationId xmlns:a16="http://schemas.microsoft.com/office/drawing/2014/main" id="{14CA30B7-F5EF-465C-8DED-88D9AE9369B3}"/>
              </a:ext>
            </a:extLst>
          </p:cNvPr>
          <p:cNvSpPr>
            <a:spLocks noGrp="1"/>
          </p:cNvSpPr>
          <p:nvPr>
            <p:ph type="body" sz="quarter" idx="10"/>
          </p:nvPr>
        </p:nvSpPr>
        <p:spPr>
          <a:xfrm>
            <a:off x="7757159" y="1882139"/>
            <a:ext cx="3596641" cy="4732305"/>
          </a:xfrm>
          <a:noFill/>
          <a:ln w="19050">
            <a:noFill/>
          </a:ln>
        </p:spPr>
        <p:txBody>
          <a:bodyPr lIns="182880" tIns="91440" rIns="182880" bIns="91440"/>
          <a:lstStyle>
            <a:lvl1pPr marL="0" indent="0">
              <a:spcAft>
                <a:spcPts val="1000"/>
              </a:spcAft>
              <a:buNone/>
              <a:defRPr sz="2000" b="1">
                <a:solidFill>
                  <a:schemeClr val="accent1"/>
                </a:solidFill>
                <a:latin typeface="+mn-lt"/>
                <a:cs typeface="Calibri Light" panose="020F0302020204030204" pitchFamily="34" charset="0"/>
              </a:defRPr>
            </a:lvl1pPr>
            <a:lvl2pPr marL="228600" indent="-228600">
              <a:spcAft>
                <a:spcPts val="600"/>
              </a:spcAft>
              <a:defRPr sz="1800">
                <a:solidFill>
                  <a:schemeClr val="tx1">
                    <a:lumMod val="65000"/>
                    <a:lumOff val="35000"/>
                  </a:schemeClr>
                </a:solidFill>
              </a:defRPr>
            </a:lvl2pPr>
          </a:lstStyle>
          <a:p>
            <a:pPr lvl="0"/>
            <a:r>
              <a:rPr lang="en-US"/>
              <a:t>Click to edit Master text styles</a:t>
            </a:r>
          </a:p>
          <a:p>
            <a:pPr lvl="1"/>
            <a:r>
              <a:rPr lang="en-US"/>
              <a:t>Second level</a:t>
            </a:r>
          </a:p>
        </p:txBody>
      </p:sp>
      <p:sp>
        <p:nvSpPr>
          <p:cNvPr id="10" name="Rectangle 9">
            <a:extLst>
              <a:ext uri="{FF2B5EF4-FFF2-40B4-BE49-F238E27FC236}">
                <a16:creationId xmlns:a16="http://schemas.microsoft.com/office/drawing/2014/main" id="{5E6E7402-EF8E-47AF-A5F5-C1E6CDC87CE8}"/>
              </a:ext>
            </a:extLst>
          </p:cNvPr>
          <p:cNvSpPr/>
          <p:nvPr userDrawn="1"/>
        </p:nvSpPr>
        <p:spPr>
          <a:xfrm>
            <a:off x="11506642" y="171453"/>
            <a:ext cx="532011" cy="84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3E4D3BB-4FD5-4171-90AA-A7E39DD2BADC}"/>
              </a:ext>
            </a:extLst>
          </p:cNvPr>
          <p:cNvSpPr>
            <a:spLocks noGrp="1"/>
          </p:cNvSpPr>
          <p:nvPr>
            <p:ph type="title"/>
          </p:nvPr>
        </p:nvSpPr>
        <p:spPr>
          <a:xfrm>
            <a:off x="838200" y="381285"/>
            <a:ext cx="10515600" cy="1097280"/>
          </a:xfrm>
          <a:noFill/>
          <a:effectLst/>
        </p:spPr>
        <p:txBody>
          <a:bodyPr>
            <a:normAutofit/>
          </a:bodyPr>
          <a:lstStyle>
            <a:lvl1pPr>
              <a:defRPr sz="3200">
                <a:solidFill>
                  <a:schemeClr val="tx2"/>
                </a:solidFill>
                <a:effectLst/>
              </a:defRPr>
            </a:lvl1pPr>
          </a:lstStyle>
          <a:p>
            <a:r>
              <a:rPr lang="en-US"/>
              <a:t>Click to edit Master title style</a:t>
            </a:r>
          </a:p>
        </p:txBody>
      </p:sp>
      <p:sp>
        <p:nvSpPr>
          <p:cNvPr id="14" name="Content Placeholder 2">
            <a:extLst>
              <a:ext uri="{FF2B5EF4-FFF2-40B4-BE49-F238E27FC236}">
                <a16:creationId xmlns:a16="http://schemas.microsoft.com/office/drawing/2014/main" id="{907C2868-F980-4DD9-A73B-C09CE2A3E0FF}"/>
              </a:ext>
            </a:extLst>
          </p:cNvPr>
          <p:cNvSpPr>
            <a:spLocks noGrp="1"/>
          </p:cNvSpPr>
          <p:nvPr>
            <p:ph idx="1"/>
          </p:nvPr>
        </p:nvSpPr>
        <p:spPr>
          <a:xfrm>
            <a:off x="838200" y="1882139"/>
            <a:ext cx="6209348" cy="4732305"/>
          </a:xfrm>
        </p:spPr>
        <p:txBody>
          <a:bodyPr/>
          <a:lstStyle>
            <a:lvl1pPr>
              <a:defRPr sz="2600">
                <a:solidFill>
                  <a:schemeClr val="tx1">
                    <a:lumMod val="65000"/>
                    <a:lumOff val="35000"/>
                  </a:schemeClr>
                </a:solidFill>
              </a:defRPr>
            </a:lvl1pPr>
            <a:lvl2pPr>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BE23F68B-57E5-4839-8999-0C6E67508FE3}"/>
              </a:ext>
            </a:extLst>
          </p:cNvPr>
          <p:cNvSpPr/>
          <p:nvPr userDrawn="1"/>
        </p:nvSpPr>
        <p:spPr>
          <a:xfrm>
            <a:off x="0" y="0"/>
            <a:ext cx="12188952"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3D98FDE-CBD0-4632-BAC5-2A81983F8052}"/>
              </a:ext>
            </a:extLst>
          </p:cNvPr>
          <p:cNvSpPr/>
          <p:nvPr userDrawn="1"/>
        </p:nvSpPr>
        <p:spPr>
          <a:xfrm>
            <a:off x="838200" y="1611916"/>
            <a:ext cx="36576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7EDC0A-CC28-4416-8C32-6F8C5D3A077A}"/>
              </a:ext>
            </a:extLst>
          </p:cNvPr>
          <p:cNvSpPr txBox="1"/>
          <p:nvPr userDrawn="1"/>
        </p:nvSpPr>
        <p:spPr>
          <a:xfrm>
            <a:off x="11506643" y="223528"/>
            <a:ext cx="532010" cy="261610"/>
          </a:xfrm>
          <a:prstGeom prst="rect">
            <a:avLst/>
          </a:prstGeom>
          <a:noFill/>
        </p:spPr>
        <p:txBody>
          <a:bodyPr wrap="square" rtlCol="0">
            <a:spAutoFit/>
          </a:bodyPr>
          <a:lstStyle/>
          <a:p>
            <a:pPr algn="ctr"/>
            <a:fld id="{20375757-2BD6-4096-9A6B-41A3ABEF3073}" type="slidenum">
              <a:rPr lang="en-US" sz="1100" b="1" smtClean="0">
                <a:solidFill>
                  <a:schemeClr val="bg2"/>
                </a:solidFill>
              </a:rPr>
              <a:pPr algn="ctr"/>
              <a:t>‹#›</a:t>
            </a:fld>
            <a:endParaRPr lang="en-US" sz="1100" b="1">
              <a:solidFill>
                <a:schemeClr val="bg2"/>
              </a:solidFill>
            </a:endParaRPr>
          </a:p>
        </p:txBody>
      </p:sp>
      <p:sp>
        <p:nvSpPr>
          <p:cNvPr id="20" name="TextBox 19">
            <a:extLst>
              <a:ext uri="{FF2B5EF4-FFF2-40B4-BE49-F238E27FC236}">
                <a16:creationId xmlns:a16="http://schemas.microsoft.com/office/drawing/2014/main" id="{E37C2C02-222D-4E91-8C18-5E278218D24B}"/>
              </a:ext>
            </a:extLst>
          </p:cNvPr>
          <p:cNvSpPr txBox="1"/>
          <p:nvPr userDrawn="1"/>
        </p:nvSpPr>
        <p:spPr>
          <a:xfrm>
            <a:off x="11506642" y="468260"/>
            <a:ext cx="532011" cy="461665"/>
          </a:xfrm>
          <a:prstGeom prst="rect">
            <a:avLst/>
          </a:prstGeom>
          <a:noFill/>
          <a:ln>
            <a:noFill/>
          </a:ln>
        </p:spPr>
        <p:txBody>
          <a:bodyPr wrap="square" rtlCol="0">
            <a:spAutoFit/>
          </a:bodyPr>
          <a:lstStyle/>
          <a:p>
            <a:pPr algn="ctr"/>
            <a:r>
              <a:rPr lang="en-US" sz="800" cap="all" baseline="0">
                <a:solidFill>
                  <a:schemeClr val="accent1">
                    <a:lumMod val="40000"/>
                    <a:lumOff val="60000"/>
                  </a:schemeClr>
                </a:solidFill>
              </a:rPr>
              <a:t>Food</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Policy</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Forum</a:t>
            </a:r>
          </a:p>
        </p:txBody>
      </p:sp>
    </p:spTree>
    <p:extLst>
      <p:ext uri="{BB962C8B-B14F-4D97-AF65-F5344CB8AC3E}">
        <p14:creationId xmlns:p14="http://schemas.microsoft.com/office/powerpoint/2010/main" val="171181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group of trees next to a body of water&#10;&#10;Description automatically generated with medium confidence">
            <a:extLst>
              <a:ext uri="{FF2B5EF4-FFF2-40B4-BE49-F238E27FC236}">
                <a16:creationId xmlns:a16="http://schemas.microsoft.com/office/drawing/2014/main" id="{AC4482EE-783D-470F-84D7-A729FA0042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
        <p:nvSpPr>
          <p:cNvPr id="10" name="Rectangle 9">
            <a:extLst>
              <a:ext uri="{FF2B5EF4-FFF2-40B4-BE49-F238E27FC236}">
                <a16:creationId xmlns:a16="http://schemas.microsoft.com/office/drawing/2014/main" id="{FA34531B-A781-42C5-A1F8-C78AFC85C092}"/>
              </a:ext>
            </a:extLst>
          </p:cNvPr>
          <p:cNvSpPr/>
          <p:nvPr userDrawn="1"/>
        </p:nvSpPr>
        <p:spPr>
          <a:xfrm>
            <a:off x="723900" y="0"/>
            <a:ext cx="4667992" cy="6857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97FB99-60A8-40E3-A189-60D19B9B8D19}"/>
              </a:ext>
            </a:extLst>
          </p:cNvPr>
          <p:cNvSpPr/>
          <p:nvPr userDrawn="1"/>
        </p:nvSpPr>
        <p:spPr>
          <a:xfrm>
            <a:off x="0" y="0"/>
            <a:ext cx="12188952"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752CBA9-AB42-4BC6-A738-3DDB5287CEBA}"/>
              </a:ext>
            </a:extLst>
          </p:cNvPr>
          <p:cNvSpPr>
            <a:spLocks noGrp="1"/>
          </p:cNvSpPr>
          <p:nvPr>
            <p:ph type="ctrTitle"/>
          </p:nvPr>
        </p:nvSpPr>
        <p:spPr>
          <a:xfrm>
            <a:off x="1046616" y="1634616"/>
            <a:ext cx="4022561" cy="2614195"/>
          </a:xfrm>
        </p:spPr>
        <p:txBody>
          <a:bodyPr anchor="b">
            <a:normAutofit/>
          </a:bodyPr>
          <a:lstStyle>
            <a:lvl1pPr algn="ctr">
              <a:lnSpc>
                <a:spcPct val="90000"/>
              </a:lnSpc>
              <a:spcAft>
                <a:spcPts val="800"/>
              </a:spcAft>
              <a:defRPr sz="3400" b="1">
                <a:solidFill>
                  <a:schemeClr val="tx2"/>
                </a:solidFill>
              </a:defRPr>
            </a:lvl1pPr>
          </a:lstStyle>
          <a:p>
            <a:r>
              <a:rPr lang="en-US"/>
              <a:t>Click to edit Master title style</a:t>
            </a:r>
          </a:p>
        </p:txBody>
      </p:sp>
      <p:sp>
        <p:nvSpPr>
          <p:cNvPr id="17" name="Rectangle 16">
            <a:extLst>
              <a:ext uri="{FF2B5EF4-FFF2-40B4-BE49-F238E27FC236}">
                <a16:creationId xmlns:a16="http://schemas.microsoft.com/office/drawing/2014/main" id="{502FF5B9-780A-4A18-9BAF-9D05BF55E1B1}"/>
              </a:ext>
            </a:extLst>
          </p:cNvPr>
          <p:cNvSpPr/>
          <p:nvPr userDrawn="1"/>
        </p:nvSpPr>
        <p:spPr>
          <a:xfrm>
            <a:off x="1229096" y="4437822"/>
            <a:ext cx="36576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CE5BBAE-C47F-473C-9A79-5C5ECF218919}"/>
              </a:ext>
            </a:extLst>
          </p:cNvPr>
          <p:cNvSpPr txBox="1"/>
          <p:nvPr userDrawn="1"/>
        </p:nvSpPr>
        <p:spPr>
          <a:xfrm>
            <a:off x="1229096" y="832583"/>
            <a:ext cx="3657600" cy="402336"/>
          </a:xfrm>
          <a:prstGeom prst="rect">
            <a:avLst/>
          </a:prstGeom>
          <a:noFill/>
          <a:ln>
            <a:solidFill>
              <a:schemeClr val="tx2"/>
            </a:solidFill>
          </a:ln>
        </p:spPr>
        <p:txBody>
          <a:bodyPr wrap="square" rtlCol="0" anchor="ctr" anchorCtr="0">
            <a:spAutoFit/>
          </a:bodyPr>
          <a:lstStyle/>
          <a:p>
            <a:pPr algn="ctr"/>
            <a:r>
              <a:rPr lang="en-US" sz="1400" cap="all" baseline="0">
                <a:solidFill>
                  <a:schemeClr val="tx2"/>
                </a:solidFill>
              </a:rPr>
              <a:t>Washington State Food Policy Forum</a:t>
            </a:r>
          </a:p>
        </p:txBody>
      </p:sp>
      <p:sp>
        <p:nvSpPr>
          <p:cNvPr id="22" name="Rectangle 21">
            <a:extLst>
              <a:ext uri="{FF2B5EF4-FFF2-40B4-BE49-F238E27FC236}">
                <a16:creationId xmlns:a16="http://schemas.microsoft.com/office/drawing/2014/main" id="{DF4920DD-33EF-4533-A226-D45600A7A8C7}"/>
              </a:ext>
            </a:extLst>
          </p:cNvPr>
          <p:cNvSpPr/>
          <p:nvPr userDrawn="1"/>
        </p:nvSpPr>
        <p:spPr>
          <a:xfrm>
            <a:off x="11506642" y="171453"/>
            <a:ext cx="532011" cy="84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D2A7296-09CB-4D21-9B2A-A35D7812BD83}"/>
              </a:ext>
            </a:extLst>
          </p:cNvPr>
          <p:cNvSpPr txBox="1"/>
          <p:nvPr userDrawn="1"/>
        </p:nvSpPr>
        <p:spPr>
          <a:xfrm>
            <a:off x="11506643" y="223528"/>
            <a:ext cx="532010" cy="261610"/>
          </a:xfrm>
          <a:prstGeom prst="rect">
            <a:avLst/>
          </a:prstGeom>
          <a:noFill/>
        </p:spPr>
        <p:txBody>
          <a:bodyPr wrap="square" rtlCol="0">
            <a:spAutoFit/>
          </a:bodyPr>
          <a:lstStyle/>
          <a:p>
            <a:pPr algn="ctr"/>
            <a:fld id="{20375757-2BD6-4096-9A6B-41A3ABEF3073}" type="slidenum">
              <a:rPr lang="en-US" sz="1100" b="1" smtClean="0">
                <a:solidFill>
                  <a:schemeClr val="bg2"/>
                </a:solidFill>
              </a:rPr>
              <a:pPr algn="ctr"/>
              <a:t>‹#›</a:t>
            </a:fld>
            <a:endParaRPr lang="en-US" sz="1100" b="1">
              <a:solidFill>
                <a:schemeClr val="bg2"/>
              </a:solidFill>
            </a:endParaRPr>
          </a:p>
        </p:txBody>
      </p:sp>
      <p:sp>
        <p:nvSpPr>
          <p:cNvPr id="24" name="TextBox 23">
            <a:extLst>
              <a:ext uri="{FF2B5EF4-FFF2-40B4-BE49-F238E27FC236}">
                <a16:creationId xmlns:a16="http://schemas.microsoft.com/office/drawing/2014/main" id="{3C8BEE85-6C06-4D47-AC3F-A5DB9FA93E30}"/>
              </a:ext>
            </a:extLst>
          </p:cNvPr>
          <p:cNvSpPr txBox="1"/>
          <p:nvPr userDrawn="1"/>
        </p:nvSpPr>
        <p:spPr>
          <a:xfrm>
            <a:off x="11506642" y="468260"/>
            <a:ext cx="532011" cy="461665"/>
          </a:xfrm>
          <a:prstGeom prst="rect">
            <a:avLst/>
          </a:prstGeom>
          <a:noFill/>
          <a:ln>
            <a:noFill/>
          </a:ln>
        </p:spPr>
        <p:txBody>
          <a:bodyPr wrap="square" rtlCol="0">
            <a:spAutoFit/>
          </a:bodyPr>
          <a:lstStyle/>
          <a:p>
            <a:pPr algn="ctr"/>
            <a:r>
              <a:rPr lang="en-US" sz="800" cap="all" baseline="0">
                <a:solidFill>
                  <a:schemeClr val="accent1">
                    <a:lumMod val="40000"/>
                    <a:lumOff val="60000"/>
                  </a:schemeClr>
                </a:solidFill>
              </a:rPr>
              <a:t>Food</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Policy</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Forum</a:t>
            </a:r>
          </a:p>
        </p:txBody>
      </p:sp>
    </p:spTree>
    <p:extLst>
      <p:ext uri="{BB962C8B-B14F-4D97-AF65-F5344CB8AC3E}">
        <p14:creationId xmlns:p14="http://schemas.microsoft.com/office/powerpoint/2010/main" val="30335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96CB48-5F22-4D13-9F72-A533BCEDFC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914892"/>
            <a:ext cx="12190992" cy="5943108"/>
          </a:xfrm>
          <a:prstGeom prst="rect">
            <a:avLst/>
          </a:prstGeom>
        </p:spPr>
      </p:pic>
      <p:sp>
        <p:nvSpPr>
          <p:cNvPr id="17" name="Rectangle 16">
            <a:extLst>
              <a:ext uri="{FF2B5EF4-FFF2-40B4-BE49-F238E27FC236}">
                <a16:creationId xmlns:a16="http://schemas.microsoft.com/office/drawing/2014/main" id="{E9E6F87C-8680-436C-B75C-B3C9102C6EFF}"/>
              </a:ext>
            </a:extLst>
          </p:cNvPr>
          <p:cNvSpPr/>
          <p:nvPr userDrawn="1"/>
        </p:nvSpPr>
        <p:spPr>
          <a:xfrm>
            <a:off x="11506642" y="171453"/>
            <a:ext cx="532011" cy="84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0E16B6AA-1DE6-4448-9C60-8AA42DCC8B5C}"/>
              </a:ext>
            </a:extLst>
          </p:cNvPr>
          <p:cNvSpPr>
            <a:spLocks noGrp="1"/>
          </p:cNvSpPr>
          <p:nvPr>
            <p:ph type="title"/>
          </p:nvPr>
        </p:nvSpPr>
        <p:spPr>
          <a:xfrm>
            <a:off x="838200" y="381285"/>
            <a:ext cx="10515600" cy="1097280"/>
          </a:xfrm>
          <a:noFill/>
          <a:effectLst/>
        </p:spPr>
        <p:txBody>
          <a:bodyPr>
            <a:normAutofit/>
          </a:bodyPr>
          <a:lstStyle>
            <a:lvl1pPr>
              <a:defRPr sz="3200">
                <a:solidFill>
                  <a:schemeClr val="tx2"/>
                </a:solidFill>
                <a:effectLst/>
              </a:defRPr>
            </a:lvl1pPr>
          </a:lstStyle>
          <a:p>
            <a:r>
              <a:rPr lang="en-US"/>
              <a:t>Click to edit Master title style</a:t>
            </a:r>
          </a:p>
        </p:txBody>
      </p:sp>
      <p:sp>
        <p:nvSpPr>
          <p:cNvPr id="19" name="Content Placeholder 2">
            <a:extLst>
              <a:ext uri="{FF2B5EF4-FFF2-40B4-BE49-F238E27FC236}">
                <a16:creationId xmlns:a16="http://schemas.microsoft.com/office/drawing/2014/main" id="{43261F92-FA3F-4D48-9C1E-8E794EE74B9B}"/>
              </a:ext>
            </a:extLst>
          </p:cNvPr>
          <p:cNvSpPr>
            <a:spLocks noGrp="1"/>
          </p:cNvSpPr>
          <p:nvPr>
            <p:ph idx="1"/>
          </p:nvPr>
        </p:nvSpPr>
        <p:spPr>
          <a:xfrm>
            <a:off x="838200" y="1882139"/>
            <a:ext cx="5113020" cy="4732305"/>
          </a:xfrm>
        </p:spPr>
        <p:txBody>
          <a:bodyPr/>
          <a:lstStyle>
            <a:lvl1pPr>
              <a:defRPr sz="2600">
                <a:solidFill>
                  <a:schemeClr val="tx1">
                    <a:lumMod val="65000"/>
                    <a:lumOff val="35000"/>
                  </a:schemeClr>
                </a:solidFill>
              </a:defRPr>
            </a:lvl1pPr>
            <a:lvl2pPr>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A66B6B04-AACF-4317-9EAD-271ED1E21397}"/>
              </a:ext>
            </a:extLst>
          </p:cNvPr>
          <p:cNvSpPr/>
          <p:nvPr userDrawn="1"/>
        </p:nvSpPr>
        <p:spPr>
          <a:xfrm>
            <a:off x="0" y="0"/>
            <a:ext cx="12188952"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366299-6669-4B26-BEF1-343E62206B49}"/>
              </a:ext>
            </a:extLst>
          </p:cNvPr>
          <p:cNvSpPr/>
          <p:nvPr userDrawn="1"/>
        </p:nvSpPr>
        <p:spPr>
          <a:xfrm>
            <a:off x="838200" y="1611916"/>
            <a:ext cx="36576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8A285F-2C8A-41B2-A144-CD8F09F677FD}"/>
              </a:ext>
            </a:extLst>
          </p:cNvPr>
          <p:cNvSpPr txBox="1"/>
          <p:nvPr userDrawn="1"/>
        </p:nvSpPr>
        <p:spPr>
          <a:xfrm>
            <a:off x="11506643" y="223528"/>
            <a:ext cx="532010" cy="261610"/>
          </a:xfrm>
          <a:prstGeom prst="rect">
            <a:avLst/>
          </a:prstGeom>
          <a:noFill/>
        </p:spPr>
        <p:txBody>
          <a:bodyPr wrap="square" rtlCol="0">
            <a:spAutoFit/>
          </a:bodyPr>
          <a:lstStyle/>
          <a:p>
            <a:pPr algn="ctr"/>
            <a:fld id="{20375757-2BD6-4096-9A6B-41A3ABEF3073}" type="slidenum">
              <a:rPr lang="en-US" sz="1100" b="1" smtClean="0">
                <a:solidFill>
                  <a:schemeClr val="bg2"/>
                </a:solidFill>
              </a:rPr>
              <a:pPr algn="ctr"/>
              <a:t>‹#›</a:t>
            </a:fld>
            <a:endParaRPr lang="en-US" sz="1100" b="1">
              <a:solidFill>
                <a:schemeClr val="bg2"/>
              </a:solidFill>
            </a:endParaRPr>
          </a:p>
        </p:txBody>
      </p:sp>
      <p:sp>
        <p:nvSpPr>
          <p:cNvPr id="25" name="TextBox 24">
            <a:extLst>
              <a:ext uri="{FF2B5EF4-FFF2-40B4-BE49-F238E27FC236}">
                <a16:creationId xmlns:a16="http://schemas.microsoft.com/office/drawing/2014/main" id="{D503106B-88B0-47FC-92D5-369E501CCF66}"/>
              </a:ext>
            </a:extLst>
          </p:cNvPr>
          <p:cNvSpPr txBox="1"/>
          <p:nvPr userDrawn="1"/>
        </p:nvSpPr>
        <p:spPr>
          <a:xfrm>
            <a:off x="11506642" y="468260"/>
            <a:ext cx="532011" cy="461665"/>
          </a:xfrm>
          <a:prstGeom prst="rect">
            <a:avLst/>
          </a:prstGeom>
          <a:noFill/>
          <a:ln>
            <a:noFill/>
          </a:ln>
        </p:spPr>
        <p:txBody>
          <a:bodyPr wrap="square" rtlCol="0">
            <a:spAutoFit/>
          </a:bodyPr>
          <a:lstStyle/>
          <a:p>
            <a:pPr algn="ctr"/>
            <a:r>
              <a:rPr lang="en-US" sz="800" cap="all" baseline="0">
                <a:solidFill>
                  <a:schemeClr val="accent1">
                    <a:lumMod val="40000"/>
                    <a:lumOff val="60000"/>
                  </a:schemeClr>
                </a:solidFill>
              </a:rPr>
              <a:t>Food</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Policy</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Forum</a:t>
            </a:r>
          </a:p>
        </p:txBody>
      </p:sp>
      <p:sp>
        <p:nvSpPr>
          <p:cNvPr id="26" name="Content Placeholder 2">
            <a:extLst>
              <a:ext uri="{FF2B5EF4-FFF2-40B4-BE49-F238E27FC236}">
                <a16:creationId xmlns:a16="http://schemas.microsoft.com/office/drawing/2014/main" id="{675BE95A-0ED3-471B-97D5-8EA8A6B9FADF}"/>
              </a:ext>
            </a:extLst>
          </p:cNvPr>
          <p:cNvSpPr>
            <a:spLocks noGrp="1"/>
          </p:cNvSpPr>
          <p:nvPr>
            <p:ph idx="10"/>
          </p:nvPr>
        </p:nvSpPr>
        <p:spPr>
          <a:xfrm>
            <a:off x="6240782" y="1882139"/>
            <a:ext cx="5113020" cy="4732305"/>
          </a:xfrm>
        </p:spPr>
        <p:txBody>
          <a:bodyPr/>
          <a:lstStyle>
            <a:lvl1pPr>
              <a:defRPr sz="2600">
                <a:solidFill>
                  <a:schemeClr val="tx1">
                    <a:lumMod val="65000"/>
                    <a:lumOff val="35000"/>
                  </a:schemeClr>
                </a:solidFill>
              </a:defRPr>
            </a:lvl1pPr>
            <a:lvl2pPr>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92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BCCF96-5E39-4F73-8293-407B17233024}"/>
              </a:ext>
            </a:extLst>
          </p:cNvPr>
          <p:cNvSpPr/>
          <p:nvPr userDrawn="1"/>
        </p:nvSpPr>
        <p:spPr>
          <a:xfrm>
            <a:off x="11506642" y="171453"/>
            <a:ext cx="532011" cy="84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812B74A8-A1A3-4A6F-8239-6358117679CD}"/>
              </a:ext>
            </a:extLst>
          </p:cNvPr>
          <p:cNvSpPr>
            <a:spLocks noGrp="1"/>
          </p:cNvSpPr>
          <p:nvPr>
            <p:ph type="title"/>
          </p:nvPr>
        </p:nvSpPr>
        <p:spPr>
          <a:xfrm>
            <a:off x="838200" y="381285"/>
            <a:ext cx="10515600" cy="1097280"/>
          </a:xfrm>
          <a:noFill/>
          <a:effectLst/>
        </p:spPr>
        <p:txBody>
          <a:bodyPr>
            <a:normAutofit/>
          </a:bodyPr>
          <a:lstStyle>
            <a:lvl1pPr>
              <a:defRPr sz="3200">
                <a:solidFill>
                  <a:schemeClr val="tx2"/>
                </a:solidFill>
                <a:effectLst/>
              </a:defRPr>
            </a:lvl1pPr>
          </a:lstStyle>
          <a:p>
            <a:r>
              <a:rPr lang="en-US"/>
              <a:t>Click to edit Master title style</a:t>
            </a:r>
          </a:p>
        </p:txBody>
      </p:sp>
      <p:sp>
        <p:nvSpPr>
          <p:cNvPr id="14" name="Rectangle 13">
            <a:extLst>
              <a:ext uri="{FF2B5EF4-FFF2-40B4-BE49-F238E27FC236}">
                <a16:creationId xmlns:a16="http://schemas.microsoft.com/office/drawing/2014/main" id="{0071540B-18EC-41AF-AF6B-A2F430E64520}"/>
              </a:ext>
            </a:extLst>
          </p:cNvPr>
          <p:cNvSpPr/>
          <p:nvPr userDrawn="1"/>
        </p:nvSpPr>
        <p:spPr>
          <a:xfrm>
            <a:off x="0" y="0"/>
            <a:ext cx="12188952"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ACA77BF-4FF0-424F-8FF8-1D6EA7AF7A73}"/>
              </a:ext>
            </a:extLst>
          </p:cNvPr>
          <p:cNvSpPr txBox="1"/>
          <p:nvPr userDrawn="1"/>
        </p:nvSpPr>
        <p:spPr>
          <a:xfrm>
            <a:off x="11506643" y="223528"/>
            <a:ext cx="532010" cy="261610"/>
          </a:xfrm>
          <a:prstGeom prst="rect">
            <a:avLst/>
          </a:prstGeom>
          <a:noFill/>
        </p:spPr>
        <p:txBody>
          <a:bodyPr wrap="square" rtlCol="0">
            <a:spAutoFit/>
          </a:bodyPr>
          <a:lstStyle/>
          <a:p>
            <a:pPr algn="ctr"/>
            <a:fld id="{20375757-2BD6-4096-9A6B-41A3ABEF3073}" type="slidenum">
              <a:rPr lang="en-US" sz="1100" b="1" smtClean="0">
                <a:solidFill>
                  <a:schemeClr val="bg2"/>
                </a:solidFill>
              </a:rPr>
              <a:pPr algn="ctr"/>
              <a:t>‹#›</a:t>
            </a:fld>
            <a:endParaRPr lang="en-US" sz="1100" b="1">
              <a:solidFill>
                <a:schemeClr val="bg2"/>
              </a:solidFill>
            </a:endParaRPr>
          </a:p>
        </p:txBody>
      </p:sp>
      <p:sp>
        <p:nvSpPr>
          <p:cNvPr id="17" name="TextBox 16">
            <a:extLst>
              <a:ext uri="{FF2B5EF4-FFF2-40B4-BE49-F238E27FC236}">
                <a16:creationId xmlns:a16="http://schemas.microsoft.com/office/drawing/2014/main" id="{6711DBA6-4D91-4566-902C-C3F8F4400642}"/>
              </a:ext>
            </a:extLst>
          </p:cNvPr>
          <p:cNvSpPr txBox="1"/>
          <p:nvPr userDrawn="1"/>
        </p:nvSpPr>
        <p:spPr>
          <a:xfrm>
            <a:off x="11506642" y="468260"/>
            <a:ext cx="532011" cy="461665"/>
          </a:xfrm>
          <a:prstGeom prst="rect">
            <a:avLst/>
          </a:prstGeom>
          <a:noFill/>
          <a:ln>
            <a:noFill/>
          </a:ln>
        </p:spPr>
        <p:txBody>
          <a:bodyPr wrap="square" rtlCol="0">
            <a:spAutoFit/>
          </a:bodyPr>
          <a:lstStyle/>
          <a:p>
            <a:pPr algn="ctr"/>
            <a:r>
              <a:rPr lang="en-US" sz="800" cap="all" baseline="0">
                <a:solidFill>
                  <a:schemeClr val="accent1">
                    <a:lumMod val="40000"/>
                    <a:lumOff val="60000"/>
                  </a:schemeClr>
                </a:solidFill>
              </a:rPr>
              <a:t>Food</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Policy</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Forum</a:t>
            </a:r>
          </a:p>
        </p:txBody>
      </p:sp>
    </p:spTree>
    <p:extLst>
      <p:ext uri="{BB962C8B-B14F-4D97-AF65-F5344CB8AC3E}">
        <p14:creationId xmlns:p14="http://schemas.microsoft.com/office/powerpoint/2010/main" val="2816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182302-05D5-4315-BB02-2F708376F1D9}"/>
              </a:ext>
            </a:extLst>
          </p:cNvPr>
          <p:cNvSpPr/>
          <p:nvPr userDrawn="1"/>
        </p:nvSpPr>
        <p:spPr>
          <a:xfrm>
            <a:off x="11506642" y="171453"/>
            <a:ext cx="532011" cy="84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7E9CA87-4EC6-4215-AD1A-FE6C5D8CFC1D}"/>
              </a:ext>
            </a:extLst>
          </p:cNvPr>
          <p:cNvSpPr>
            <a:spLocks noGrp="1"/>
          </p:cNvSpPr>
          <p:nvPr>
            <p:ph type="title"/>
          </p:nvPr>
        </p:nvSpPr>
        <p:spPr>
          <a:xfrm>
            <a:off x="838200" y="381285"/>
            <a:ext cx="10515600" cy="632175"/>
          </a:xfrm>
          <a:noFill/>
          <a:effectLst/>
        </p:spPr>
        <p:txBody>
          <a:bodyPr>
            <a:normAutofit/>
          </a:bodyPr>
          <a:lstStyle>
            <a:lvl1pPr>
              <a:defRPr sz="2400">
                <a:solidFill>
                  <a:schemeClr val="tx2"/>
                </a:solidFill>
                <a:effectLst/>
              </a:defRPr>
            </a:lvl1pPr>
          </a:lstStyle>
          <a:p>
            <a:r>
              <a:rPr lang="en-US"/>
              <a:t>Click to edit Master title style</a:t>
            </a:r>
          </a:p>
        </p:txBody>
      </p:sp>
      <p:sp>
        <p:nvSpPr>
          <p:cNvPr id="9" name="Rectangle 8">
            <a:extLst>
              <a:ext uri="{FF2B5EF4-FFF2-40B4-BE49-F238E27FC236}">
                <a16:creationId xmlns:a16="http://schemas.microsoft.com/office/drawing/2014/main" id="{6D8E8D1A-0D54-4A0E-A46A-912FDEADE2A8}"/>
              </a:ext>
            </a:extLst>
          </p:cNvPr>
          <p:cNvSpPr/>
          <p:nvPr userDrawn="1"/>
        </p:nvSpPr>
        <p:spPr>
          <a:xfrm>
            <a:off x="0" y="0"/>
            <a:ext cx="12188952"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73C137F-1CD9-44E8-BB6F-E3F1D1901E70}"/>
              </a:ext>
            </a:extLst>
          </p:cNvPr>
          <p:cNvSpPr txBox="1"/>
          <p:nvPr userDrawn="1"/>
        </p:nvSpPr>
        <p:spPr>
          <a:xfrm>
            <a:off x="11506643" y="223528"/>
            <a:ext cx="532010" cy="261610"/>
          </a:xfrm>
          <a:prstGeom prst="rect">
            <a:avLst/>
          </a:prstGeom>
          <a:noFill/>
        </p:spPr>
        <p:txBody>
          <a:bodyPr wrap="square" rtlCol="0">
            <a:spAutoFit/>
          </a:bodyPr>
          <a:lstStyle/>
          <a:p>
            <a:pPr algn="ctr"/>
            <a:fld id="{20375757-2BD6-4096-9A6B-41A3ABEF3073}" type="slidenum">
              <a:rPr lang="en-US" sz="1100" b="1" smtClean="0">
                <a:solidFill>
                  <a:schemeClr val="bg2"/>
                </a:solidFill>
              </a:rPr>
              <a:pPr algn="ctr"/>
              <a:t>‹#›</a:t>
            </a:fld>
            <a:endParaRPr lang="en-US" sz="1100" b="1">
              <a:solidFill>
                <a:schemeClr val="bg2"/>
              </a:solidFill>
            </a:endParaRPr>
          </a:p>
        </p:txBody>
      </p:sp>
      <p:sp>
        <p:nvSpPr>
          <p:cNvPr id="12" name="TextBox 11">
            <a:extLst>
              <a:ext uri="{FF2B5EF4-FFF2-40B4-BE49-F238E27FC236}">
                <a16:creationId xmlns:a16="http://schemas.microsoft.com/office/drawing/2014/main" id="{9D3ED567-9975-4E8F-8B8B-84DA202C608E}"/>
              </a:ext>
            </a:extLst>
          </p:cNvPr>
          <p:cNvSpPr txBox="1"/>
          <p:nvPr userDrawn="1"/>
        </p:nvSpPr>
        <p:spPr>
          <a:xfrm>
            <a:off x="11506642" y="468260"/>
            <a:ext cx="532011" cy="461665"/>
          </a:xfrm>
          <a:prstGeom prst="rect">
            <a:avLst/>
          </a:prstGeom>
          <a:noFill/>
          <a:ln>
            <a:noFill/>
          </a:ln>
        </p:spPr>
        <p:txBody>
          <a:bodyPr wrap="square" rtlCol="0">
            <a:spAutoFit/>
          </a:bodyPr>
          <a:lstStyle/>
          <a:p>
            <a:pPr algn="ctr"/>
            <a:r>
              <a:rPr lang="en-US" sz="800" cap="all" baseline="0">
                <a:solidFill>
                  <a:schemeClr val="accent1">
                    <a:lumMod val="40000"/>
                    <a:lumOff val="60000"/>
                  </a:schemeClr>
                </a:solidFill>
              </a:rPr>
              <a:t>Food</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Policy</a:t>
            </a:r>
            <a:br>
              <a:rPr lang="en-US" sz="800" cap="all" baseline="0">
                <a:solidFill>
                  <a:schemeClr val="accent1">
                    <a:lumMod val="40000"/>
                    <a:lumOff val="60000"/>
                  </a:schemeClr>
                </a:solidFill>
              </a:rPr>
            </a:br>
            <a:r>
              <a:rPr lang="en-US" sz="800" cap="all" baseline="0">
                <a:solidFill>
                  <a:schemeClr val="accent1">
                    <a:lumMod val="40000"/>
                    <a:lumOff val="60000"/>
                  </a:schemeClr>
                </a:solidFill>
              </a:rPr>
              <a:t>Forum</a:t>
            </a:r>
          </a:p>
        </p:txBody>
      </p:sp>
    </p:spTree>
    <p:extLst>
      <p:ext uri="{BB962C8B-B14F-4D97-AF65-F5344CB8AC3E}">
        <p14:creationId xmlns:p14="http://schemas.microsoft.com/office/powerpoint/2010/main" val="91795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8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2C51-6562-4482-B4DE-F9E532CB75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F8AA0F-0C0E-488F-BB21-158F7790B9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2EA872-3811-47C2-8B5E-41101BB1A7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782C3D-BD6F-463D-B181-81E57D0151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FBDF23-20E6-4A73-9699-319D750D71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68286-3A27-4E18-9499-03F3769E785B}"/>
              </a:ext>
            </a:extLst>
          </p:cNvPr>
          <p:cNvSpPr>
            <a:spLocks noGrp="1"/>
          </p:cNvSpPr>
          <p:nvPr>
            <p:ph type="dt" sz="half" idx="10"/>
          </p:nvPr>
        </p:nvSpPr>
        <p:spPr/>
        <p:txBody>
          <a:bodyPr/>
          <a:lstStyle/>
          <a:p>
            <a:fld id="{E8C903F3-F79D-4E5F-BFB2-FDB6C76D8927}" type="datetimeFigureOut">
              <a:rPr lang="en-US" smtClean="0"/>
              <a:t>10/26/2022</a:t>
            </a:fld>
            <a:endParaRPr lang="en-US"/>
          </a:p>
        </p:txBody>
      </p:sp>
      <p:sp>
        <p:nvSpPr>
          <p:cNvPr id="8" name="Footer Placeholder 7">
            <a:extLst>
              <a:ext uri="{FF2B5EF4-FFF2-40B4-BE49-F238E27FC236}">
                <a16:creationId xmlns:a16="http://schemas.microsoft.com/office/drawing/2014/main" id="{81E3683D-8029-4D93-B31C-F264C1C37E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EF4E53-17A7-4A9A-9EA8-0CE6098AD9D8}"/>
              </a:ext>
            </a:extLst>
          </p:cNvPr>
          <p:cNvSpPr>
            <a:spLocks noGrp="1"/>
          </p:cNvSpPr>
          <p:nvPr>
            <p:ph type="sldNum" sz="quarter" idx="12"/>
          </p:nvPr>
        </p:nvSpPr>
        <p:spPr/>
        <p:txBody>
          <a:bodyPr/>
          <a:lstStyle/>
          <a:p>
            <a:fld id="{25260311-6E06-489D-B81F-031CA9D1F013}" type="slidenum">
              <a:rPr lang="en-US" smtClean="0"/>
              <a:t>‹#›</a:t>
            </a:fld>
            <a:endParaRPr lang="en-US"/>
          </a:p>
        </p:txBody>
      </p:sp>
    </p:spTree>
    <p:extLst>
      <p:ext uri="{BB962C8B-B14F-4D97-AF65-F5344CB8AC3E}">
        <p14:creationId xmlns:p14="http://schemas.microsoft.com/office/powerpoint/2010/main" val="31365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EDB96C-B3CD-41E5-B772-AD93799D9E11}"/>
              </a:ext>
            </a:extLst>
          </p:cNvPr>
          <p:cNvSpPr>
            <a:spLocks noGrp="1"/>
          </p:cNvSpPr>
          <p:nvPr>
            <p:ph type="title"/>
          </p:nvPr>
        </p:nvSpPr>
        <p:spPr>
          <a:xfrm>
            <a:off x="838200" y="22034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54F85-CFB6-4612-83A9-B4FF08E67C43}"/>
              </a:ext>
            </a:extLst>
          </p:cNvPr>
          <p:cNvSpPr>
            <a:spLocks noGrp="1"/>
          </p:cNvSpPr>
          <p:nvPr>
            <p:ph type="body" idx="1"/>
          </p:nvPr>
        </p:nvSpPr>
        <p:spPr>
          <a:xfrm>
            <a:off x="838200" y="1680844"/>
            <a:ext cx="10515600" cy="47555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52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8" r:id="rId6"/>
    <p:sldLayoutId id="2147483654" r:id="rId7"/>
    <p:sldLayoutId id="2147483655"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38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tabLst/>
        <a:defRPr sz="2200" kern="1200">
          <a:solidFill>
            <a:schemeClr val="tx1">
              <a:lumMod val="65000"/>
              <a:lumOff val="35000"/>
            </a:schemeClr>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tabLst/>
        <a:defRPr sz="2200" kern="1200">
          <a:solidFill>
            <a:schemeClr val="tx1">
              <a:lumMod val="65000"/>
              <a:lumOff val="35000"/>
            </a:schemeClr>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tabLst/>
        <a:defRPr sz="2200" kern="1200">
          <a:solidFill>
            <a:schemeClr val="tx1">
              <a:lumMod val="65000"/>
              <a:lumOff val="35000"/>
            </a:schemeClr>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tabLst/>
        <a:defRPr sz="2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1F70-E05B-41F9-8935-729FB4F0293B}"/>
              </a:ext>
            </a:extLst>
          </p:cNvPr>
          <p:cNvSpPr>
            <a:spLocks noGrp="1"/>
          </p:cNvSpPr>
          <p:nvPr>
            <p:ph type="ctrTitle"/>
          </p:nvPr>
        </p:nvSpPr>
        <p:spPr/>
        <p:txBody>
          <a:bodyPr>
            <a:normAutofit/>
          </a:bodyPr>
          <a:lstStyle/>
          <a:p>
            <a:r>
              <a:rPr lang="en-US"/>
              <a:t>Introduction to the Washington Food Policy Forum</a:t>
            </a:r>
          </a:p>
        </p:txBody>
      </p:sp>
      <p:sp>
        <p:nvSpPr>
          <p:cNvPr id="3" name="Subtitle 2">
            <a:extLst>
              <a:ext uri="{FF2B5EF4-FFF2-40B4-BE49-F238E27FC236}">
                <a16:creationId xmlns:a16="http://schemas.microsoft.com/office/drawing/2014/main" id="{5F84BFB9-8484-F712-FB67-9F2CEB78BBDF}"/>
              </a:ext>
            </a:extLst>
          </p:cNvPr>
          <p:cNvSpPr>
            <a:spLocks noGrp="1"/>
          </p:cNvSpPr>
          <p:nvPr>
            <p:ph type="subTitle" idx="1"/>
          </p:nvPr>
        </p:nvSpPr>
        <p:spPr/>
        <p:txBody>
          <a:bodyPr/>
          <a:lstStyle/>
          <a:p>
            <a:r>
              <a:rPr lang="en-US"/>
              <a:t>October 2022 </a:t>
            </a:r>
          </a:p>
        </p:txBody>
      </p:sp>
      <p:grpSp>
        <p:nvGrpSpPr>
          <p:cNvPr id="20" name="Group 19">
            <a:extLst>
              <a:ext uri="{FF2B5EF4-FFF2-40B4-BE49-F238E27FC236}">
                <a16:creationId xmlns:a16="http://schemas.microsoft.com/office/drawing/2014/main" id="{A2350E3F-63DE-4A78-A510-BBD095233C31}"/>
              </a:ext>
            </a:extLst>
          </p:cNvPr>
          <p:cNvGrpSpPr/>
          <p:nvPr/>
        </p:nvGrpSpPr>
        <p:grpSpPr>
          <a:xfrm>
            <a:off x="5674864" y="1634616"/>
            <a:ext cx="5978680" cy="3884119"/>
            <a:chOff x="5486347" y="993920"/>
            <a:chExt cx="5641962" cy="3665366"/>
          </a:xfrm>
          <a:blipFill>
            <a:blip r:embed="rId3"/>
            <a:stretch>
              <a:fillRect/>
            </a:stretch>
          </a:blipFill>
          <a:effectLst>
            <a:glow rad="228600">
              <a:schemeClr val="bg2">
                <a:alpha val="40000"/>
              </a:schemeClr>
            </a:glow>
          </a:effectLst>
        </p:grpSpPr>
        <p:sp>
          <p:nvSpPr>
            <p:cNvPr id="21" name="Graphic 10">
              <a:extLst>
                <a:ext uri="{FF2B5EF4-FFF2-40B4-BE49-F238E27FC236}">
                  <a16:creationId xmlns:a16="http://schemas.microsoft.com/office/drawing/2014/main" id="{4A994157-19EB-4A6E-A9B3-0E272031B97E}"/>
                </a:ext>
              </a:extLst>
            </p:cNvPr>
            <p:cNvSpPr/>
            <p:nvPr/>
          </p:nvSpPr>
          <p:spPr>
            <a:xfrm>
              <a:off x="5486347" y="993920"/>
              <a:ext cx="5641962" cy="3665366"/>
            </a:xfrm>
            <a:custGeom>
              <a:avLst/>
              <a:gdLst>
                <a:gd name="connsiteX0" fmla="*/ 1427993 w 5641962"/>
                <a:gd name="connsiteY0" fmla="*/ -217 h 3665366"/>
                <a:gd name="connsiteX1" fmla="*/ 5555371 w 5641962"/>
                <a:gd name="connsiteY1" fmla="*/ -217 h 3665366"/>
                <a:gd name="connsiteX2" fmla="*/ 5555371 w 5641962"/>
                <a:gd name="connsiteY2" fmla="*/ 2784383 h 3665366"/>
                <a:gd name="connsiteX3" fmla="*/ 5541705 w 5641962"/>
                <a:gd name="connsiteY3" fmla="*/ 2837174 h 3665366"/>
                <a:gd name="connsiteX4" fmla="*/ 5565287 w 5641962"/>
                <a:gd name="connsiteY4" fmla="*/ 2849533 h 3665366"/>
                <a:gd name="connsiteX5" fmla="*/ 5565287 w 5641962"/>
                <a:gd name="connsiteY5" fmla="*/ 2879935 h 3665366"/>
                <a:gd name="connsiteX6" fmla="*/ 5593388 w 5641962"/>
                <a:gd name="connsiteY6" fmla="*/ 2899028 h 3665366"/>
                <a:gd name="connsiteX7" fmla="*/ 5602366 w 5641962"/>
                <a:gd name="connsiteY7" fmla="*/ 2932725 h 3665366"/>
                <a:gd name="connsiteX8" fmla="*/ 5609100 w 5641962"/>
                <a:gd name="connsiteY8" fmla="*/ 2995630 h 3665366"/>
                <a:gd name="connsiteX9" fmla="*/ 5641689 w 5641962"/>
                <a:gd name="connsiteY9" fmla="*/ 3027083 h 3665366"/>
                <a:gd name="connsiteX10" fmla="*/ 5601229 w 5641962"/>
                <a:gd name="connsiteY10" fmla="*/ 3110076 h 3665366"/>
                <a:gd name="connsiteX11" fmla="*/ 5627084 w 5641962"/>
                <a:gd name="connsiteY11" fmla="*/ 3151644 h 3665366"/>
                <a:gd name="connsiteX12" fmla="*/ 5641575 w 5641962"/>
                <a:gd name="connsiteY12" fmla="*/ 3206679 h 3665366"/>
                <a:gd name="connsiteX13" fmla="*/ 4151081 w 5641962"/>
                <a:gd name="connsiteY13" fmla="*/ 3206679 h 3665366"/>
                <a:gd name="connsiteX14" fmla="*/ 4030867 w 5641962"/>
                <a:gd name="connsiteY14" fmla="*/ 3274102 h 3665366"/>
                <a:gd name="connsiteX15" fmla="*/ 3933157 w 5641962"/>
                <a:gd name="connsiteY15" fmla="*/ 3267340 h 3665366"/>
                <a:gd name="connsiteX16" fmla="*/ 3761289 w 5641962"/>
                <a:gd name="connsiteY16" fmla="*/ 3298793 h 3665366"/>
                <a:gd name="connsiteX17" fmla="*/ 3709607 w 5641962"/>
                <a:gd name="connsiteY17" fmla="*/ 3278591 h 3665366"/>
                <a:gd name="connsiteX18" fmla="*/ 3632126 w 5641962"/>
                <a:gd name="connsiteY18" fmla="*/ 3347094 h 3665366"/>
                <a:gd name="connsiteX19" fmla="*/ 3423180 w 5641962"/>
                <a:gd name="connsiteY19" fmla="*/ 3392042 h 3665366"/>
                <a:gd name="connsiteX20" fmla="*/ 3302995 w 5641962"/>
                <a:gd name="connsiteY20" fmla="*/ 3440344 h 3665366"/>
                <a:gd name="connsiteX21" fmla="*/ 3251312 w 5641962"/>
                <a:gd name="connsiteY21" fmla="*/ 3487509 h 3665366"/>
                <a:gd name="connsiteX22" fmla="*/ 3198522 w 5641962"/>
                <a:gd name="connsiteY22" fmla="*/ 3495379 h 3665366"/>
                <a:gd name="connsiteX23" fmla="*/ 3073847 w 5641962"/>
                <a:gd name="connsiteY23" fmla="*/ 3518961 h 3665366"/>
                <a:gd name="connsiteX24" fmla="*/ 3000827 w 5641962"/>
                <a:gd name="connsiteY24" fmla="*/ 3468415 h 3665366"/>
                <a:gd name="connsiteX25" fmla="*/ 2927807 w 5641962"/>
                <a:gd name="connsiteY25" fmla="*/ 3483019 h 3665366"/>
                <a:gd name="connsiteX26" fmla="*/ 2764946 w 5641962"/>
                <a:gd name="connsiteY26" fmla="*/ 3568257 h 3665366"/>
                <a:gd name="connsiteX27" fmla="*/ 2731249 w 5641962"/>
                <a:gd name="connsiteY27" fmla="*/ 3559279 h 3665366"/>
                <a:gd name="connsiteX28" fmla="*/ 2635754 w 5641962"/>
                <a:gd name="connsiteY28" fmla="*/ 3564961 h 3665366"/>
                <a:gd name="connsiteX29" fmla="*/ 2575093 w 5641962"/>
                <a:gd name="connsiteY29" fmla="*/ 3616644 h 3665366"/>
                <a:gd name="connsiteX30" fmla="*/ 2531281 w 5641962"/>
                <a:gd name="connsiteY30" fmla="*/ 3543623 h 3665366"/>
                <a:gd name="connsiteX31" fmla="*/ 2447038 w 5641962"/>
                <a:gd name="connsiteY31" fmla="*/ 3506545 h 3665366"/>
                <a:gd name="connsiteX32" fmla="*/ 2393054 w 5641962"/>
                <a:gd name="connsiteY32" fmla="*/ 3518905 h 3665366"/>
                <a:gd name="connsiteX33" fmla="*/ 2313272 w 5641962"/>
                <a:gd name="connsiteY33" fmla="*/ 3488588 h 3665366"/>
                <a:gd name="connsiteX34" fmla="*/ 2200957 w 5641962"/>
                <a:gd name="connsiteY34" fmla="*/ 3505437 h 3665366"/>
                <a:gd name="connsiteX35" fmla="*/ 2157145 w 5641962"/>
                <a:gd name="connsiteY35" fmla="*/ 3516802 h 3665366"/>
                <a:gd name="connsiteX36" fmla="*/ 2100973 w 5641962"/>
                <a:gd name="connsiteY36" fmla="*/ 3498845 h 3665366"/>
                <a:gd name="connsiteX37" fmla="*/ 2038068 w 5641962"/>
                <a:gd name="connsiteY37" fmla="*/ 3549391 h 3665366"/>
                <a:gd name="connsiteX38" fmla="*/ 1993147 w 5641962"/>
                <a:gd name="connsiteY38" fmla="*/ 3579707 h 3665366"/>
                <a:gd name="connsiteX39" fmla="*/ 1941465 w 5641962"/>
                <a:gd name="connsiteY39" fmla="*/ 3606671 h 3665366"/>
                <a:gd name="connsiteX40" fmla="*/ 1845999 w 5641962"/>
                <a:gd name="connsiteY40" fmla="*/ 3633634 h 3665366"/>
                <a:gd name="connsiteX41" fmla="*/ 1770734 w 5641962"/>
                <a:gd name="connsiteY41" fmla="*/ 3665087 h 3665366"/>
                <a:gd name="connsiteX42" fmla="*/ 1724677 w 5641962"/>
                <a:gd name="connsiteY42" fmla="*/ 3657217 h 3665366"/>
                <a:gd name="connsiteX43" fmla="*/ 1695469 w 5641962"/>
                <a:gd name="connsiteY43" fmla="*/ 3640368 h 3665366"/>
                <a:gd name="connsiteX44" fmla="*/ 1565169 w 5641962"/>
                <a:gd name="connsiteY44" fmla="*/ 3619030 h 3665366"/>
                <a:gd name="connsiteX45" fmla="*/ 1495530 w 5641962"/>
                <a:gd name="connsiteY45" fmla="*/ 3603318 h 3665366"/>
                <a:gd name="connsiteX46" fmla="*/ 1422510 w 5641962"/>
                <a:gd name="connsiteY46" fmla="*/ 3552772 h 3665366"/>
                <a:gd name="connsiteX47" fmla="*/ 1415776 w 5641962"/>
                <a:gd name="connsiteY47" fmla="*/ 3423580 h 3665366"/>
                <a:gd name="connsiteX48" fmla="*/ 1402280 w 5641962"/>
                <a:gd name="connsiteY48" fmla="*/ 3374171 h 3665366"/>
                <a:gd name="connsiteX49" fmla="*/ 1400121 w 5641962"/>
                <a:gd name="connsiteY49" fmla="*/ 3307884 h 3665366"/>
                <a:gd name="connsiteX50" fmla="*/ 1400121 w 5641962"/>
                <a:gd name="connsiteY50" fmla="*/ 3264072 h 3665366"/>
                <a:gd name="connsiteX51" fmla="*/ 1355115 w 5641962"/>
                <a:gd name="connsiteY51" fmla="*/ 3206793 h 3665366"/>
                <a:gd name="connsiteX52" fmla="*/ 1331533 w 5641962"/>
                <a:gd name="connsiteY52" fmla="*/ 3119168 h 3665366"/>
                <a:gd name="connsiteX53" fmla="*/ 1277549 w 5641962"/>
                <a:gd name="connsiteY53" fmla="*/ 3089989 h 3665366"/>
                <a:gd name="connsiteX54" fmla="*/ 1232629 w 5641962"/>
                <a:gd name="connsiteY54" fmla="*/ 3054047 h 3665366"/>
                <a:gd name="connsiteX55" fmla="*/ 1205807 w 5641962"/>
                <a:gd name="connsiteY55" fmla="*/ 3019156 h 3665366"/>
                <a:gd name="connsiteX56" fmla="*/ 1176599 w 5641962"/>
                <a:gd name="connsiteY56" fmla="*/ 3015775 h 3665366"/>
                <a:gd name="connsiteX57" fmla="*/ 1122615 w 5641962"/>
                <a:gd name="connsiteY57" fmla="*/ 3000063 h 3665366"/>
                <a:gd name="connsiteX58" fmla="*/ 1037378 w 5641962"/>
                <a:gd name="connsiteY58" fmla="*/ 3047228 h 3665366"/>
                <a:gd name="connsiteX59" fmla="*/ 908186 w 5641962"/>
                <a:gd name="connsiteY59" fmla="*/ 2923662 h 3665366"/>
                <a:gd name="connsiteX60" fmla="*/ 801468 w 5641962"/>
                <a:gd name="connsiteY60" fmla="*/ 2935027 h 3665366"/>
                <a:gd name="connsiteX61" fmla="*/ 748678 w 5641962"/>
                <a:gd name="connsiteY61" fmla="*/ 2886725 h 3665366"/>
                <a:gd name="connsiteX62" fmla="*/ 718361 w 5641962"/>
                <a:gd name="connsiteY62" fmla="*/ 2899085 h 3665366"/>
                <a:gd name="connsiteX63" fmla="*/ 699268 w 5641962"/>
                <a:gd name="connsiteY63" fmla="*/ 2917042 h 3665366"/>
                <a:gd name="connsiteX64" fmla="*/ 671168 w 5641962"/>
                <a:gd name="connsiteY64" fmla="*/ 2908063 h 3665366"/>
                <a:gd name="connsiteX65" fmla="*/ 613888 w 5641962"/>
                <a:gd name="connsiteY65" fmla="*/ 2954120 h 3665366"/>
                <a:gd name="connsiteX66" fmla="*/ 516178 w 5641962"/>
                <a:gd name="connsiteY66" fmla="*/ 2876610 h 3665366"/>
                <a:gd name="connsiteX67" fmla="*/ 479014 w 5641962"/>
                <a:gd name="connsiteY67" fmla="*/ 2921445 h 3665366"/>
                <a:gd name="connsiteX68" fmla="*/ 479014 w 5641962"/>
                <a:gd name="connsiteY68" fmla="*/ 2514833 h 3665366"/>
                <a:gd name="connsiteX69" fmla="*/ 510467 w 5641962"/>
                <a:gd name="connsiteY69" fmla="*/ 2582228 h 3665366"/>
                <a:gd name="connsiteX70" fmla="*/ 517201 w 5641962"/>
                <a:gd name="connsiteY70" fmla="*/ 2805750 h 3665366"/>
                <a:gd name="connsiteX71" fmla="*/ 557632 w 5641962"/>
                <a:gd name="connsiteY71" fmla="*/ 2804641 h 3665366"/>
                <a:gd name="connsiteX72" fmla="*/ 557632 w 5641962"/>
                <a:gd name="connsiteY72" fmla="*/ 2782167 h 3665366"/>
                <a:gd name="connsiteX73" fmla="*/ 555984 w 5641962"/>
                <a:gd name="connsiteY73" fmla="*/ 2737474 h 3665366"/>
                <a:gd name="connsiteX74" fmla="*/ 580106 w 5641962"/>
                <a:gd name="connsiteY74" fmla="*/ 2673205 h 3665366"/>
                <a:gd name="connsiteX75" fmla="*/ 592465 w 5641962"/>
                <a:gd name="connsiteY75" fmla="*/ 2618170 h 3665366"/>
                <a:gd name="connsiteX76" fmla="*/ 558768 w 5641962"/>
                <a:gd name="connsiteY76" fmla="*/ 2541797 h 3665366"/>
                <a:gd name="connsiteX77" fmla="*/ 591329 w 5641962"/>
                <a:gd name="connsiteY77" fmla="*/ 2497985 h 3665366"/>
                <a:gd name="connsiteX78" fmla="*/ 643011 w 5641962"/>
                <a:gd name="connsiteY78" fmla="*/ 2466532 h 3665366"/>
                <a:gd name="connsiteX79" fmla="*/ 603688 w 5641962"/>
                <a:gd name="connsiteY79" fmla="*/ 2412548 h 3665366"/>
                <a:gd name="connsiteX80" fmla="*/ 592465 w 5641962"/>
                <a:gd name="connsiteY80" fmla="*/ 2444001 h 3665366"/>
                <a:gd name="connsiteX81" fmla="*/ 538482 w 5641962"/>
                <a:gd name="connsiteY81" fmla="*/ 2430533 h 3665366"/>
                <a:gd name="connsiteX82" fmla="*/ 551977 w 5641962"/>
                <a:gd name="connsiteY82" fmla="*/ 2466475 h 3665366"/>
                <a:gd name="connsiteX83" fmla="*/ 482338 w 5641962"/>
                <a:gd name="connsiteY83" fmla="*/ 2438375 h 3665366"/>
                <a:gd name="connsiteX84" fmla="*/ 448641 w 5641962"/>
                <a:gd name="connsiteY84" fmla="*/ 2417037 h 3665366"/>
                <a:gd name="connsiteX85" fmla="*/ 422786 w 5641962"/>
                <a:gd name="connsiteY85" fmla="*/ 2265400 h 3665366"/>
                <a:gd name="connsiteX86" fmla="*/ 445260 w 5641962"/>
                <a:gd name="connsiteY86" fmla="*/ 2255285 h 3665366"/>
                <a:gd name="connsiteX87" fmla="*/ 474468 w 5641962"/>
                <a:gd name="connsiteY87" fmla="*/ 2313701 h 3665366"/>
                <a:gd name="connsiteX88" fmla="*/ 487936 w 5641962"/>
                <a:gd name="connsiteY88" fmla="*/ 2275515 h 3665366"/>
                <a:gd name="connsiteX89" fmla="*/ 535129 w 5641962"/>
                <a:gd name="connsiteY89" fmla="*/ 2238578 h 3665366"/>
                <a:gd name="connsiteX90" fmla="*/ 656422 w 5641962"/>
                <a:gd name="connsiteY90" fmla="*/ 2194766 h 3665366"/>
                <a:gd name="connsiteX91" fmla="*/ 533992 w 5641962"/>
                <a:gd name="connsiteY91" fmla="*/ 2173428 h 3665366"/>
                <a:gd name="connsiteX92" fmla="*/ 503676 w 5641962"/>
                <a:gd name="connsiteY92" fmla="*/ 2129616 h 3665366"/>
                <a:gd name="connsiteX93" fmla="*/ 432986 w 5641962"/>
                <a:gd name="connsiteY93" fmla="*/ 2112796 h 3665366"/>
                <a:gd name="connsiteX94" fmla="*/ 427303 w 5641962"/>
                <a:gd name="connsiteY94" fmla="*/ 2206046 h 3665366"/>
                <a:gd name="connsiteX95" fmla="*/ 399232 w 5641962"/>
                <a:gd name="connsiteY95" fmla="*/ 2226247 h 3665366"/>
                <a:gd name="connsiteX96" fmla="*/ 399232 w 5641962"/>
                <a:gd name="connsiteY96" fmla="*/ 2019461 h 3665366"/>
                <a:gd name="connsiteX97" fmla="*/ 343060 w 5641962"/>
                <a:gd name="connsiteY97" fmla="*/ 1832449 h 3665366"/>
                <a:gd name="connsiteX98" fmla="*/ 292514 w 5641962"/>
                <a:gd name="connsiteY98" fmla="*/ 1771220 h 3665366"/>
                <a:gd name="connsiteX99" fmla="*/ 271176 w 5641962"/>
                <a:gd name="connsiteY99" fmla="*/ 1607223 h 3665366"/>
                <a:gd name="connsiteX100" fmla="*/ 229609 w 5641962"/>
                <a:gd name="connsiteY100" fmla="*/ 1424132 h 3665366"/>
                <a:gd name="connsiteX101" fmla="*/ 183552 w 5641962"/>
                <a:gd name="connsiteY101" fmla="*/ 1333212 h 3665366"/>
                <a:gd name="connsiteX102" fmla="*/ 164459 w 5641962"/>
                <a:gd name="connsiteY102" fmla="*/ 1277069 h 3665366"/>
                <a:gd name="connsiteX103" fmla="*/ 80215 w 5641962"/>
                <a:gd name="connsiteY103" fmla="*/ 1216408 h 3665366"/>
                <a:gd name="connsiteX104" fmla="*/ 38619 w 5641962"/>
                <a:gd name="connsiteY104" fmla="*/ 1130943 h 3665366"/>
                <a:gd name="connsiteX105" fmla="*/ 26260 w 5641962"/>
                <a:gd name="connsiteY105" fmla="*/ 988284 h 3665366"/>
                <a:gd name="connsiteX106" fmla="*/ 433 w 5641962"/>
                <a:gd name="connsiteY106" fmla="*/ 909666 h 3665366"/>
                <a:gd name="connsiteX107" fmla="*/ 21771 w 5641962"/>
                <a:gd name="connsiteY107" fmla="*/ 853495 h 3665366"/>
                <a:gd name="connsiteX108" fmla="*/ 19526 w 5641962"/>
                <a:gd name="connsiteY108" fmla="*/ 823178 h 3665366"/>
                <a:gd name="connsiteX109" fmla="*/ 29641 w 5641962"/>
                <a:gd name="connsiteY109" fmla="*/ 775985 h 3665366"/>
                <a:gd name="connsiteX110" fmla="*/ 44302 w 5641962"/>
                <a:gd name="connsiteY110" fmla="*/ 723195 h 3665366"/>
                <a:gd name="connsiteX111" fmla="*/ 177 w 5641962"/>
                <a:gd name="connsiteY111" fmla="*/ 687253 h 3665366"/>
                <a:gd name="connsiteX112" fmla="*/ 33051 w 5641962"/>
                <a:gd name="connsiteY112" fmla="*/ 663670 h 3665366"/>
                <a:gd name="connsiteX113" fmla="*/ 82488 w 5641962"/>
                <a:gd name="connsiteY113" fmla="*/ 688389 h 3665366"/>
                <a:gd name="connsiteX114" fmla="*/ 116186 w 5641962"/>
                <a:gd name="connsiteY114" fmla="*/ 685008 h 3665366"/>
                <a:gd name="connsiteX115" fmla="*/ 240860 w 5641962"/>
                <a:gd name="connsiteY115" fmla="*/ 774877 h 3665366"/>
                <a:gd name="connsiteX116" fmla="*/ 280183 w 5641962"/>
                <a:gd name="connsiteY116" fmla="*/ 781611 h 3665366"/>
                <a:gd name="connsiteX117" fmla="*/ 327376 w 5641962"/>
                <a:gd name="connsiteY117" fmla="*/ 808574 h 3665366"/>
                <a:gd name="connsiteX118" fmla="*/ 355448 w 5641962"/>
                <a:gd name="connsiteY118" fmla="*/ 800704 h 3665366"/>
                <a:gd name="connsiteX119" fmla="*/ 448669 w 5641962"/>
                <a:gd name="connsiteY119" fmla="*/ 853495 h 3665366"/>
                <a:gd name="connsiteX120" fmla="*/ 475633 w 5641962"/>
                <a:gd name="connsiteY120" fmla="*/ 889436 h 3665366"/>
                <a:gd name="connsiteX121" fmla="*/ 628407 w 5641962"/>
                <a:gd name="connsiteY121" fmla="*/ 918645 h 3665366"/>
                <a:gd name="connsiteX122" fmla="*/ 719327 w 5641962"/>
                <a:gd name="connsiteY122" fmla="*/ 908530 h 3665366"/>
                <a:gd name="connsiteX123" fmla="*/ 774391 w 5641962"/>
                <a:gd name="connsiteY123" fmla="*/ 914212 h 3665366"/>
                <a:gd name="connsiteX124" fmla="*/ 811327 w 5641962"/>
                <a:gd name="connsiteY124" fmla="*/ 943420 h 3665366"/>
                <a:gd name="connsiteX125" fmla="*/ 850650 w 5641962"/>
                <a:gd name="connsiteY125" fmla="*/ 923191 h 3665366"/>
                <a:gd name="connsiteX126" fmla="*/ 900060 w 5641962"/>
                <a:gd name="connsiteY126" fmla="*/ 943420 h 3665366"/>
                <a:gd name="connsiteX127" fmla="*/ 958476 w 5641962"/>
                <a:gd name="connsiteY127" fmla="*/ 960269 h 3665366"/>
                <a:gd name="connsiteX128" fmla="*/ 1067438 w 5641962"/>
                <a:gd name="connsiteY128" fmla="*/ 963650 h 3665366"/>
                <a:gd name="connsiteX129" fmla="*/ 1143839 w 5641962"/>
                <a:gd name="connsiteY129" fmla="*/ 923219 h 3665366"/>
                <a:gd name="connsiteX130" fmla="*/ 1216831 w 5641962"/>
                <a:gd name="connsiteY130" fmla="*/ 991722 h 3665366"/>
                <a:gd name="connsiteX131" fmla="*/ 1242687 w 5641962"/>
                <a:gd name="connsiteY131" fmla="*/ 1058008 h 3665366"/>
                <a:gd name="connsiteX132" fmla="*/ 1248568 w 5641962"/>
                <a:gd name="connsiteY132" fmla="*/ 996637 h 3665366"/>
                <a:gd name="connsiteX133" fmla="*/ 1306700 w 5641962"/>
                <a:gd name="connsiteY133" fmla="*/ 980499 h 3665366"/>
                <a:gd name="connsiteX134" fmla="*/ 1310081 w 5641962"/>
                <a:gd name="connsiteY134" fmla="*/ 1014196 h 3665366"/>
                <a:gd name="connsiteX135" fmla="*/ 1341534 w 5641962"/>
                <a:gd name="connsiteY135" fmla="*/ 1051132 h 3665366"/>
                <a:gd name="connsiteX136" fmla="*/ 1330169 w 5641962"/>
                <a:gd name="connsiteY136" fmla="*/ 1097189 h 3665366"/>
                <a:gd name="connsiteX137" fmla="*/ 1370628 w 5641962"/>
                <a:gd name="connsiteY137" fmla="*/ 1075823 h 3665366"/>
                <a:gd name="connsiteX138" fmla="*/ 1352643 w 5641962"/>
                <a:gd name="connsiteY138" fmla="*/ 1010673 h 3665366"/>
                <a:gd name="connsiteX139" fmla="*/ 1346961 w 5641962"/>
                <a:gd name="connsiteY139" fmla="*/ 954530 h 3665366"/>
                <a:gd name="connsiteX140" fmla="*/ 1416628 w 5641962"/>
                <a:gd name="connsiteY140" fmla="*/ 927566 h 3665366"/>
                <a:gd name="connsiteX141" fmla="*/ 1421118 w 5641962"/>
                <a:gd name="connsiteY141" fmla="*/ 962371 h 3665366"/>
                <a:gd name="connsiteX142" fmla="*/ 1399780 w 5641962"/>
                <a:gd name="connsiteY142" fmla="*/ 998313 h 3665366"/>
                <a:gd name="connsiteX143" fmla="*/ 1424470 w 5641962"/>
                <a:gd name="connsiteY143" fmla="*/ 1048888 h 3665366"/>
                <a:gd name="connsiteX144" fmla="*/ 1441319 w 5641962"/>
                <a:gd name="connsiteY144" fmla="*/ 1028658 h 3665366"/>
                <a:gd name="connsiteX145" fmla="*/ 1459304 w 5641962"/>
                <a:gd name="connsiteY145" fmla="*/ 981465 h 3665366"/>
                <a:gd name="connsiteX146" fmla="*/ 1480642 w 5641962"/>
                <a:gd name="connsiteY146" fmla="*/ 1066702 h 3665366"/>
                <a:gd name="connsiteX147" fmla="*/ 1445808 w 5641962"/>
                <a:gd name="connsiteY147" fmla="*/ 1071192 h 3665366"/>
                <a:gd name="connsiteX148" fmla="*/ 1476153 w 5641962"/>
                <a:gd name="connsiteY148" fmla="*/ 1122874 h 3665366"/>
                <a:gd name="connsiteX149" fmla="*/ 1482886 w 5641962"/>
                <a:gd name="connsiteY149" fmla="*/ 1153190 h 3665366"/>
                <a:gd name="connsiteX150" fmla="*/ 1513600 w 5641962"/>
                <a:gd name="connsiteY150" fmla="*/ 1195781 h 3665366"/>
                <a:gd name="connsiteX151" fmla="*/ 1497860 w 5641962"/>
                <a:gd name="connsiteY151" fmla="*/ 1226438 h 3665366"/>
                <a:gd name="connsiteX152" fmla="*/ 1468652 w 5641962"/>
                <a:gd name="connsiteY152" fmla="*/ 1241042 h 3665366"/>
                <a:gd name="connsiteX153" fmla="*/ 1443933 w 5641962"/>
                <a:gd name="connsiteY153" fmla="*/ 1292724 h 3665366"/>
                <a:gd name="connsiteX154" fmla="*/ 1428221 w 5641962"/>
                <a:gd name="connsiteY154" fmla="*/ 1342134 h 3665366"/>
                <a:gd name="connsiteX155" fmla="*/ 1406883 w 5641962"/>
                <a:gd name="connsiteY155" fmla="*/ 1388190 h 3665366"/>
                <a:gd name="connsiteX156" fmla="*/ 1405746 w 5641962"/>
                <a:gd name="connsiteY156" fmla="*/ 1421888 h 3665366"/>
                <a:gd name="connsiteX157" fmla="*/ 1332754 w 5641962"/>
                <a:gd name="connsiteY157" fmla="*/ 1422996 h 3665366"/>
                <a:gd name="connsiteX158" fmla="*/ 1254279 w 5641962"/>
                <a:gd name="connsiteY158" fmla="*/ 1494510 h 3665366"/>
                <a:gd name="connsiteX159" fmla="*/ 1196999 w 5641962"/>
                <a:gd name="connsiteY159" fmla="*/ 1588868 h 3665366"/>
                <a:gd name="connsiteX160" fmla="*/ 1184640 w 5641962"/>
                <a:gd name="connsiteY160" fmla="*/ 1628163 h 3665366"/>
                <a:gd name="connsiteX161" fmla="*/ 1147561 w 5641962"/>
                <a:gd name="connsiteY161" fmla="*/ 1679845 h 3665366"/>
                <a:gd name="connsiteX162" fmla="*/ 1138413 w 5641962"/>
                <a:gd name="connsiteY162" fmla="*/ 1773607 h 3665366"/>
                <a:gd name="connsiteX163" fmla="*/ 1163132 w 5641962"/>
                <a:gd name="connsiteY163" fmla="*/ 1805059 h 3665366"/>
                <a:gd name="connsiteX164" fmla="*/ 1179980 w 5641962"/>
                <a:gd name="connsiteY164" fmla="*/ 1782613 h 3665366"/>
                <a:gd name="connsiteX165" fmla="*/ 1248483 w 5641962"/>
                <a:gd name="connsiteY165" fmla="*/ 1785966 h 3665366"/>
                <a:gd name="connsiteX166" fmla="*/ 1272094 w 5641962"/>
                <a:gd name="connsiteY166" fmla="*/ 1760139 h 3665366"/>
                <a:gd name="connsiteX167" fmla="*/ 1328237 w 5641962"/>
                <a:gd name="connsiteY167" fmla="*/ 1723061 h 3665366"/>
                <a:gd name="connsiteX168" fmla="*/ 1347359 w 5641962"/>
                <a:gd name="connsiteY168" fmla="*/ 1689363 h 3665366"/>
                <a:gd name="connsiteX169" fmla="*/ 1238396 w 5641962"/>
                <a:gd name="connsiteY169" fmla="*/ 1743347 h 3665366"/>
                <a:gd name="connsiteX170" fmla="*/ 1221548 w 5641962"/>
                <a:gd name="connsiteY170" fmla="*/ 1760168 h 3665366"/>
                <a:gd name="connsiteX171" fmla="*/ 1176599 w 5641962"/>
                <a:gd name="connsiteY171" fmla="*/ 1748945 h 3665366"/>
                <a:gd name="connsiteX172" fmla="*/ 1176599 w 5641962"/>
                <a:gd name="connsiteY172" fmla="*/ 1706326 h 3665366"/>
                <a:gd name="connsiteX173" fmla="*/ 1219218 w 5641962"/>
                <a:gd name="connsiteY173" fmla="*/ 1632197 h 3665366"/>
                <a:gd name="connsiteX174" fmla="*/ 1245045 w 5641962"/>
                <a:gd name="connsiteY174" fmla="*/ 1578214 h 3665366"/>
                <a:gd name="connsiteX175" fmla="*/ 1302325 w 5641962"/>
                <a:gd name="connsiteY175" fmla="*/ 1518689 h 3665366"/>
                <a:gd name="connsiteX176" fmla="*/ 1311303 w 5641962"/>
                <a:gd name="connsiteY176" fmla="*/ 1495107 h 3665366"/>
                <a:gd name="connsiteX177" fmla="*/ 1370969 w 5641962"/>
                <a:gd name="connsiteY177" fmla="*/ 1464762 h 3665366"/>
                <a:gd name="connsiteX178" fmla="*/ 1392307 w 5641962"/>
                <a:gd name="connsiteY178" fmla="*/ 1455784 h 3665366"/>
                <a:gd name="connsiteX179" fmla="*/ 1434301 w 5641962"/>
                <a:gd name="connsiteY179" fmla="*/ 1442742 h 3665366"/>
                <a:gd name="connsiteX180" fmla="*/ 1442200 w 5641962"/>
                <a:gd name="connsiteY180" fmla="*/ 1384156 h 3665366"/>
                <a:gd name="connsiteX181" fmla="*/ 1508031 w 5641962"/>
                <a:gd name="connsiteY181" fmla="*/ 1266869 h 3665366"/>
                <a:gd name="connsiteX182" fmla="*/ 1537240 w 5641962"/>
                <a:gd name="connsiteY182" fmla="*/ 1241042 h 3665366"/>
                <a:gd name="connsiteX183" fmla="*/ 1557981 w 5641962"/>
                <a:gd name="connsiteY183" fmla="*/ 1229506 h 3665366"/>
                <a:gd name="connsiteX184" fmla="*/ 1538802 w 5641962"/>
                <a:gd name="connsiteY184" fmla="*/ 1163220 h 3665366"/>
                <a:gd name="connsiteX185" fmla="*/ 1589945 w 5641962"/>
                <a:gd name="connsiteY185" fmla="*/ 1181489 h 3665366"/>
                <a:gd name="connsiteX186" fmla="*/ 1612419 w 5641962"/>
                <a:gd name="connsiteY186" fmla="*/ 1278092 h 3665366"/>
                <a:gd name="connsiteX187" fmla="*/ 1602304 w 5641962"/>
                <a:gd name="connsiteY187" fmla="*/ 1311789 h 3665366"/>
                <a:gd name="connsiteX188" fmla="*/ 1614664 w 5641962"/>
                <a:gd name="connsiteY188" fmla="*/ 1346623 h 3665366"/>
                <a:gd name="connsiteX189" fmla="*/ 1561873 w 5641962"/>
                <a:gd name="connsiteY189" fmla="*/ 1362335 h 3665366"/>
                <a:gd name="connsiteX190" fmla="*/ 1557384 w 5641962"/>
                <a:gd name="connsiteY190" fmla="*/ 1385946 h 3665366"/>
                <a:gd name="connsiteX191" fmla="*/ 1543888 w 5641962"/>
                <a:gd name="connsiteY191" fmla="*/ 1411773 h 3665366"/>
                <a:gd name="connsiteX192" fmla="*/ 1496752 w 5641962"/>
                <a:gd name="connsiteY192" fmla="*/ 1367961 h 3665366"/>
                <a:gd name="connsiteX193" fmla="*/ 1514709 w 5641962"/>
                <a:gd name="connsiteY193" fmla="*/ 1419643 h 3665366"/>
                <a:gd name="connsiteX194" fmla="*/ 1533802 w 5641962"/>
                <a:gd name="connsiteY194" fmla="*/ 1469053 h 3665366"/>
                <a:gd name="connsiteX195" fmla="*/ 1523289 w 5641962"/>
                <a:gd name="connsiteY195" fmla="*/ 1539573 h 3665366"/>
                <a:gd name="connsiteX196" fmla="*/ 1491666 w 5641962"/>
                <a:gd name="connsiteY196" fmla="*/ 1560882 h 3665366"/>
                <a:gd name="connsiteX197" fmla="*/ 1477658 w 5641962"/>
                <a:gd name="connsiteY197" fmla="*/ 1588130 h 3665366"/>
                <a:gd name="connsiteX198" fmla="*/ 1534938 w 5641962"/>
                <a:gd name="connsiteY198" fmla="*/ 1570144 h 3665366"/>
                <a:gd name="connsiteX199" fmla="*/ 1570880 w 5641962"/>
                <a:gd name="connsiteY199" fmla="*/ 1536447 h 3665366"/>
                <a:gd name="connsiteX200" fmla="*/ 1586223 w 5641962"/>
                <a:gd name="connsiteY200" fmla="*/ 1590602 h 3665366"/>
                <a:gd name="connsiteX201" fmla="*/ 1603469 w 5641962"/>
                <a:gd name="connsiteY201" fmla="*/ 1609467 h 3665366"/>
                <a:gd name="connsiteX202" fmla="*/ 1580995 w 5641962"/>
                <a:gd name="connsiteY202" fmla="*/ 1690358 h 3665366"/>
                <a:gd name="connsiteX203" fmla="*/ 1573125 w 5641962"/>
                <a:gd name="connsiteY203" fmla="*/ 1751019 h 3665366"/>
                <a:gd name="connsiteX204" fmla="*/ 1541445 w 5641962"/>
                <a:gd name="connsiteY204" fmla="*/ 1864953 h 3665366"/>
                <a:gd name="connsiteX205" fmla="*/ 1473255 w 5641962"/>
                <a:gd name="connsiteY205" fmla="*/ 1837506 h 3665366"/>
                <a:gd name="connsiteX206" fmla="*/ 1506952 w 5641962"/>
                <a:gd name="connsiteY206" fmla="*/ 1776846 h 3665366"/>
                <a:gd name="connsiteX207" fmla="*/ 1508088 w 5641962"/>
                <a:gd name="connsiteY207" fmla="*/ 1731897 h 3665366"/>
                <a:gd name="connsiteX208" fmla="*/ 1448564 w 5641962"/>
                <a:gd name="connsiteY208" fmla="*/ 1789205 h 3665366"/>
                <a:gd name="connsiteX209" fmla="*/ 1418219 w 5641962"/>
                <a:gd name="connsiteY209" fmla="*/ 1866715 h 3665366"/>
                <a:gd name="connsiteX210" fmla="*/ 1445183 w 5641962"/>
                <a:gd name="connsiteY210" fmla="*/ 1915016 h 3665366"/>
                <a:gd name="connsiteX211" fmla="*/ 1421601 w 5641962"/>
                <a:gd name="connsiteY211" fmla="*/ 1966670 h 3665366"/>
                <a:gd name="connsiteX212" fmla="*/ 1378982 w 5641962"/>
                <a:gd name="connsiteY212" fmla="*/ 1893650 h 3665366"/>
                <a:gd name="connsiteX213" fmla="*/ 1391256 w 5641962"/>
                <a:gd name="connsiteY213" fmla="*/ 1845348 h 3665366"/>
                <a:gd name="connsiteX214" fmla="*/ 1383414 w 5641962"/>
                <a:gd name="connsiteY214" fmla="*/ 1751019 h 3665366"/>
                <a:gd name="connsiteX215" fmla="*/ 1367674 w 5641962"/>
                <a:gd name="connsiteY215" fmla="*/ 1771220 h 3665366"/>
                <a:gd name="connsiteX216" fmla="*/ 1345199 w 5641962"/>
                <a:gd name="connsiteY216" fmla="*/ 1832449 h 3665366"/>
                <a:gd name="connsiteX217" fmla="*/ 1345199 w 5641962"/>
                <a:gd name="connsiteY217" fmla="*/ 1892542 h 3665366"/>
                <a:gd name="connsiteX218" fmla="*/ 1351961 w 5641962"/>
                <a:gd name="connsiteY218" fmla="*/ 1953202 h 3665366"/>
                <a:gd name="connsiteX219" fmla="*/ 1329487 w 5641962"/>
                <a:gd name="connsiteY219" fmla="*/ 1953202 h 3665366"/>
                <a:gd name="connsiteX220" fmla="*/ 1307013 w 5641962"/>
                <a:gd name="connsiteY220" fmla="*/ 1910584 h 3665366"/>
                <a:gd name="connsiteX221" fmla="*/ 1291329 w 5641962"/>
                <a:gd name="connsiteY221" fmla="*/ 1943514 h 3665366"/>
                <a:gd name="connsiteX222" fmla="*/ 1241891 w 5641962"/>
                <a:gd name="connsiteY222" fmla="*/ 1977211 h 3665366"/>
                <a:gd name="connsiteX223" fmla="*/ 1230526 w 5641962"/>
                <a:gd name="connsiteY223" fmla="*/ 2005283 h 3665366"/>
                <a:gd name="connsiteX224" fmla="*/ 1195664 w 5641962"/>
                <a:gd name="connsiteY224" fmla="*/ 2028552 h 3665366"/>
                <a:gd name="connsiteX225" fmla="*/ 1223764 w 5641962"/>
                <a:gd name="connsiteY225" fmla="*/ 2043157 h 3665366"/>
                <a:gd name="connsiteX226" fmla="*/ 1270702 w 5641962"/>
                <a:gd name="connsiteY226" fmla="*/ 2005283 h 3665366"/>
                <a:gd name="connsiteX227" fmla="*/ 1297381 w 5641962"/>
                <a:gd name="connsiteY227" fmla="*/ 1977694 h 3665366"/>
                <a:gd name="connsiteX228" fmla="*/ 1291159 w 5641962"/>
                <a:gd name="connsiteY228" fmla="*/ 2047646 h 3665366"/>
                <a:gd name="connsiteX229" fmla="*/ 1318122 w 5641962"/>
                <a:gd name="connsiteY229" fmla="*/ 2065603 h 3665366"/>
                <a:gd name="connsiteX230" fmla="*/ 1321759 w 5641962"/>
                <a:gd name="connsiteY230" fmla="*/ 2015028 h 3665366"/>
                <a:gd name="connsiteX231" fmla="*/ 1354064 w 5641962"/>
                <a:gd name="connsiteY231" fmla="*/ 2000453 h 3665366"/>
                <a:gd name="connsiteX232" fmla="*/ 1372021 w 5641962"/>
                <a:gd name="connsiteY232" fmla="*/ 2039775 h 3665366"/>
                <a:gd name="connsiteX233" fmla="*/ 1385517 w 5641962"/>
                <a:gd name="connsiteY233" fmla="*/ 1982496 h 3665366"/>
                <a:gd name="connsiteX234" fmla="*/ 1466379 w 5641962"/>
                <a:gd name="connsiteY234" fmla="*/ 2057761 h 3665366"/>
                <a:gd name="connsiteX235" fmla="*/ 1542780 w 5641962"/>
                <a:gd name="connsiteY235" fmla="*/ 1949793 h 3665366"/>
                <a:gd name="connsiteX236" fmla="*/ 1600060 w 5641962"/>
                <a:gd name="connsiteY236" fmla="*/ 1845320 h 3665366"/>
                <a:gd name="connsiteX237" fmla="*/ 1646117 w 5641962"/>
                <a:gd name="connsiteY237" fmla="*/ 1872283 h 3665366"/>
                <a:gd name="connsiteX238" fmla="*/ 1671943 w 5641962"/>
                <a:gd name="connsiteY238" fmla="*/ 1840831 h 3665366"/>
                <a:gd name="connsiteX239" fmla="*/ 1666261 w 5641962"/>
                <a:gd name="connsiteY239" fmla="*/ 1815004 h 3665366"/>
                <a:gd name="connsiteX240" fmla="*/ 1740418 w 5641962"/>
                <a:gd name="connsiteY240" fmla="*/ 1764458 h 3665366"/>
                <a:gd name="connsiteX241" fmla="*/ 1714562 w 5641962"/>
                <a:gd name="connsiteY241" fmla="*/ 1681351 h 3665366"/>
                <a:gd name="connsiteX242" fmla="*/ 1683110 w 5641962"/>
                <a:gd name="connsiteY242" fmla="*/ 1598216 h 3665366"/>
                <a:gd name="connsiteX243" fmla="*/ 1664016 w 5641962"/>
                <a:gd name="connsiteY243" fmla="*/ 1545425 h 3665366"/>
                <a:gd name="connsiteX244" fmla="*/ 1684246 w 5641962"/>
                <a:gd name="connsiteY244" fmla="*/ 1521843 h 3665366"/>
                <a:gd name="connsiteX245" fmla="*/ 1715699 w 5641962"/>
                <a:gd name="connsiteY245" fmla="*/ 1544289 h 3665366"/>
                <a:gd name="connsiteX246" fmla="*/ 1683110 w 5641962"/>
                <a:gd name="connsiteY246" fmla="*/ 1472405 h 3665366"/>
                <a:gd name="connsiteX247" fmla="*/ 1655038 w 5641962"/>
                <a:gd name="connsiteY247" fmla="*/ 1464535 h 3665366"/>
                <a:gd name="connsiteX248" fmla="*/ 1688735 w 5641962"/>
                <a:gd name="connsiteY248" fmla="*/ 1400521 h 3665366"/>
                <a:gd name="connsiteX249" fmla="*/ 1684246 w 5641962"/>
                <a:gd name="connsiteY249" fmla="*/ 1318523 h 3665366"/>
                <a:gd name="connsiteX250" fmla="*/ 1728058 w 5641962"/>
                <a:gd name="connsiteY250" fmla="*/ 1253373 h 3665366"/>
                <a:gd name="connsiteX251" fmla="*/ 1752777 w 5641962"/>
                <a:gd name="connsiteY251" fmla="*/ 1143274 h 3665366"/>
                <a:gd name="connsiteX252" fmla="*/ 1808920 w 5641962"/>
                <a:gd name="connsiteY252" fmla="*/ 1094973 h 3665366"/>
                <a:gd name="connsiteX253" fmla="*/ 1816876 w 5641962"/>
                <a:gd name="connsiteY253" fmla="*/ 1044484 h 3665366"/>
                <a:gd name="connsiteX254" fmla="*/ 1796675 w 5641962"/>
                <a:gd name="connsiteY254" fmla="*/ 1052354 h 3665366"/>
                <a:gd name="connsiteX255" fmla="*/ 1714733 w 5641962"/>
                <a:gd name="connsiteY255" fmla="*/ 949529 h 3665366"/>
                <a:gd name="connsiteX256" fmla="*/ 1711295 w 5641962"/>
                <a:gd name="connsiteY256" fmla="*/ 883868 h 3665366"/>
                <a:gd name="connsiteX257" fmla="*/ 1695554 w 5641962"/>
                <a:gd name="connsiteY257" fmla="*/ 831077 h 3665366"/>
                <a:gd name="connsiteX258" fmla="*/ 1692202 w 5641962"/>
                <a:gd name="connsiteY258" fmla="*/ 782776 h 3665366"/>
                <a:gd name="connsiteX259" fmla="*/ 1711295 w 5641962"/>
                <a:gd name="connsiteY259" fmla="*/ 752431 h 3665366"/>
                <a:gd name="connsiteX260" fmla="*/ 1624807 w 5641962"/>
                <a:gd name="connsiteY260" fmla="*/ 699641 h 3665366"/>
                <a:gd name="connsiteX261" fmla="*/ 1594463 w 5641962"/>
                <a:gd name="connsiteY261" fmla="*/ 683929 h 3665366"/>
                <a:gd name="connsiteX262" fmla="*/ 1573125 w 5641962"/>
                <a:gd name="connsiteY262" fmla="*/ 613153 h 3665366"/>
                <a:gd name="connsiteX263" fmla="*/ 1554031 w 5641962"/>
                <a:gd name="connsiteY263" fmla="*/ 605283 h 3665366"/>
                <a:gd name="connsiteX264" fmla="*/ 1527068 w 5641962"/>
                <a:gd name="connsiteY264" fmla="*/ 631110 h 3665366"/>
                <a:gd name="connsiteX265" fmla="*/ 1486637 w 5641962"/>
                <a:gd name="connsiteY265" fmla="*/ 624376 h 3665366"/>
                <a:gd name="connsiteX266" fmla="*/ 1495615 w 5641962"/>
                <a:gd name="connsiteY266" fmla="*/ 579456 h 3665366"/>
                <a:gd name="connsiteX267" fmla="*/ 1468652 w 5641962"/>
                <a:gd name="connsiteY267" fmla="*/ 551356 h 3665366"/>
                <a:gd name="connsiteX268" fmla="*/ 1534938 w 5641962"/>
                <a:gd name="connsiteY268" fmla="*/ 533399 h 3665366"/>
                <a:gd name="connsiteX269" fmla="*/ 1559657 w 5641962"/>
                <a:gd name="connsiteY269" fmla="*/ 569341 h 3665366"/>
                <a:gd name="connsiteX270" fmla="*/ 1588837 w 5641962"/>
                <a:gd name="connsiteY270" fmla="*/ 570449 h 3665366"/>
                <a:gd name="connsiteX271" fmla="*/ 1625773 w 5641962"/>
                <a:gd name="connsiteY271" fmla="*/ 577211 h 3665366"/>
                <a:gd name="connsiteX272" fmla="*/ 1611169 w 5641962"/>
                <a:gd name="connsiteY272" fmla="*/ 481716 h 3665366"/>
                <a:gd name="connsiteX273" fmla="*/ 1656118 w 5641962"/>
                <a:gd name="connsiteY273" fmla="*/ 441285 h 3665366"/>
                <a:gd name="connsiteX274" fmla="*/ 1617903 w 5641962"/>
                <a:gd name="connsiteY274" fmla="*/ 384006 h 3665366"/>
                <a:gd name="connsiteX275" fmla="*/ 1604435 w 5641962"/>
                <a:gd name="connsiteY275" fmla="*/ 325589 h 3665366"/>
                <a:gd name="connsiteX276" fmla="*/ 1603299 w 5641962"/>
                <a:gd name="connsiteY276" fmla="*/ 281777 h 3665366"/>
                <a:gd name="connsiteX277" fmla="*/ 1542666 w 5641962"/>
                <a:gd name="connsiteY277" fmla="*/ 251433 h 3665366"/>
                <a:gd name="connsiteX278" fmla="*/ 1499025 w 5641962"/>
                <a:gd name="connsiteY278" fmla="*/ 286238 h 3665366"/>
                <a:gd name="connsiteX279" fmla="*/ 1500133 w 5641962"/>
                <a:gd name="connsiteY279" fmla="*/ 239073 h 3665366"/>
                <a:gd name="connsiteX280" fmla="*/ 1467572 w 5641962"/>
                <a:gd name="connsiteY280" fmla="*/ 212110 h 3665366"/>
                <a:gd name="connsiteX281" fmla="*/ 1449587 w 5641962"/>
                <a:gd name="connsiteY281" fmla="*/ 163808 h 3665366"/>
                <a:gd name="connsiteX282" fmla="*/ 1400178 w 5641962"/>
                <a:gd name="connsiteY282" fmla="*/ 116615 h 3665366"/>
                <a:gd name="connsiteX283" fmla="*/ 1431630 w 5641962"/>
                <a:gd name="connsiteY283" fmla="*/ 81810 h 3665366"/>
                <a:gd name="connsiteX284" fmla="*/ 1421515 w 5641962"/>
                <a:gd name="connsiteY284" fmla="*/ 64961 h 3665366"/>
                <a:gd name="connsiteX285" fmla="*/ 1402422 w 5641962"/>
                <a:gd name="connsiteY285" fmla="*/ 70644 h 3665366"/>
                <a:gd name="connsiteX286" fmla="*/ 1382192 w 5641962"/>
                <a:gd name="connsiteY286" fmla="*/ 54931 h 3665366"/>
                <a:gd name="connsiteX287" fmla="*/ 1395660 w 5641962"/>
                <a:gd name="connsiteY287" fmla="*/ 26831 h 3665366"/>
                <a:gd name="connsiteX288" fmla="*/ 1434983 w 5641962"/>
                <a:gd name="connsiteY288" fmla="*/ 42572 h 36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5641962" h="3665366">
                  <a:moveTo>
                    <a:pt x="1427993" y="-217"/>
                  </a:moveTo>
                  <a:lnTo>
                    <a:pt x="5555371" y="-217"/>
                  </a:lnTo>
                  <a:lnTo>
                    <a:pt x="5555371" y="2784383"/>
                  </a:lnTo>
                  <a:cubicBezTo>
                    <a:pt x="5555371" y="2784383"/>
                    <a:pt x="5529346" y="2820325"/>
                    <a:pt x="5541705" y="2837174"/>
                  </a:cubicBezTo>
                  <a:cubicBezTo>
                    <a:pt x="5554064" y="2854022"/>
                    <a:pt x="5565287" y="2849533"/>
                    <a:pt x="5565287" y="2849533"/>
                  </a:cubicBezTo>
                  <a:lnTo>
                    <a:pt x="5565287" y="2879935"/>
                  </a:lnTo>
                  <a:cubicBezTo>
                    <a:pt x="5565287" y="2879935"/>
                    <a:pt x="5593388" y="2891300"/>
                    <a:pt x="5593388" y="2899028"/>
                  </a:cubicBezTo>
                  <a:cubicBezTo>
                    <a:pt x="5593388" y="2906756"/>
                    <a:pt x="5593388" y="2922610"/>
                    <a:pt x="5602366" y="2932725"/>
                  </a:cubicBezTo>
                  <a:cubicBezTo>
                    <a:pt x="5611344" y="2942840"/>
                    <a:pt x="5608048" y="2983271"/>
                    <a:pt x="5609100" y="2995630"/>
                  </a:cubicBezTo>
                  <a:cubicBezTo>
                    <a:pt x="5610151" y="3007990"/>
                    <a:pt x="5640552" y="3015832"/>
                    <a:pt x="5641689" y="3027083"/>
                  </a:cubicBezTo>
                  <a:cubicBezTo>
                    <a:pt x="5642825" y="3038335"/>
                    <a:pt x="5610321" y="3106780"/>
                    <a:pt x="5601229" y="3110076"/>
                  </a:cubicBezTo>
                  <a:cubicBezTo>
                    <a:pt x="5592138" y="3113372"/>
                    <a:pt x="5621459" y="3134795"/>
                    <a:pt x="5627084" y="3151644"/>
                  </a:cubicBezTo>
                  <a:cubicBezTo>
                    <a:pt x="5632710" y="3168493"/>
                    <a:pt x="5641575" y="3206679"/>
                    <a:pt x="5641575" y="3206679"/>
                  </a:cubicBezTo>
                  <a:lnTo>
                    <a:pt x="4151081" y="3206679"/>
                  </a:lnTo>
                  <a:cubicBezTo>
                    <a:pt x="4151081" y="3206679"/>
                    <a:pt x="4067946" y="3272965"/>
                    <a:pt x="4030867" y="3274102"/>
                  </a:cubicBezTo>
                  <a:cubicBezTo>
                    <a:pt x="3993789" y="3275238"/>
                    <a:pt x="3955631" y="3261743"/>
                    <a:pt x="3933157" y="3267340"/>
                  </a:cubicBezTo>
                  <a:cubicBezTo>
                    <a:pt x="3910682" y="3272937"/>
                    <a:pt x="3783763" y="3306663"/>
                    <a:pt x="3761289" y="3298793"/>
                  </a:cubicBezTo>
                  <a:cubicBezTo>
                    <a:pt x="3738815" y="3290922"/>
                    <a:pt x="3728728" y="3267340"/>
                    <a:pt x="3709607" y="3278591"/>
                  </a:cubicBezTo>
                  <a:cubicBezTo>
                    <a:pt x="3690485" y="3289843"/>
                    <a:pt x="3662442" y="3344849"/>
                    <a:pt x="3632126" y="3347094"/>
                  </a:cubicBezTo>
                  <a:cubicBezTo>
                    <a:pt x="3601809" y="3349338"/>
                    <a:pt x="3464747" y="3377438"/>
                    <a:pt x="3423180" y="3392042"/>
                  </a:cubicBezTo>
                  <a:cubicBezTo>
                    <a:pt x="3381612" y="3406647"/>
                    <a:pt x="3327714" y="3428979"/>
                    <a:pt x="3302995" y="3440344"/>
                  </a:cubicBezTo>
                  <a:cubicBezTo>
                    <a:pt x="3278276" y="3451709"/>
                    <a:pt x="3262563" y="3484156"/>
                    <a:pt x="3251312" y="3487509"/>
                  </a:cubicBezTo>
                  <a:cubicBezTo>
                    <a:pt x="3240061" y="3490861"/>
                    <a:pt x="3219860" y="3487509"/>
                    <a:pt x="3198522" y="3495379"/>
                  </a:cubicBezTo>
                  <a:cubicBezTo>
                    <a:pt x="3177184" y="3503249"/>
                    <a:pt x="3097430" y="3527940"/>
                    <a:pt x="3073847" y="3518961"/>
                  </a:cubicBezTo>
                  <a:cubicBezTo>
                    <a:pt x="3050265" y="3509983"/>
                    <a:pt x="3021057" y="3480775"/>
                    <a:pt x="3000827" y="3468415"/>
                  </a:cubicBezTo>
                  <a:cubicBezTo>
                    <a:pt x="2980597" y="3456056"/>
                    <a:pt x="2948037" y="3468415"/>
                    <a:pt x="2927807" y="3483019"/>
                  </a:cubicBezTo>
                  <a:cubicBezTo>
                    <a:pt x="2907577" y="3497624"/>
                    <a:pt x="2793018" y="3548169"/>
                    <a:pt x="2764946" y="3568257"/>
                  </a:cubicBezTo>
                  <a:cubicBezTo>
                    <a:pt x="2736875" y="3588345"/>
                    <a:pt x="2751450" y="3560387"/>
                    <a:pt x="2731249" y="3559279"/>
                  </a:cubicBezTo>
                  <a:cubicBezTo>
                    <a:pt x="2711047" y="3558171"/>
                    <a:pt x="2649250" y="3554761"/>
                    <a:pt x="2635754" y="3564961"/>
                  </a:cubicBezTo>
                  <a:cubicBezTo>
                    <a:pt x="2622258" y="3575161"/>
                    <a:pt x="2594187" y="3626758"/>
                    <a:pt x="2575093" y="3616644"/>
                  </a:cubicBezTo>
                  <a:cubicBezTo>
                    <a:pt x="2556000" y="3606529"/>
                    <a:pt x="2561626" y="3560472"/>
                    <a:pt x="2531281" y="3543623"/>
                  </a:cubicBezTo>
                  <a:cubicBezTo>
                    <a:pt x="2500937" y="3526775"/>
                    <a:pt x="2468376" y="3504300"/>
                    <a:pt x="2447038" y="3506545"/>
                  </a:cubicBezTo>
                  <a:cubicBezTo>
                    <a:pt x="2425700" y="3508789"/>
                    <a:pt x="2411096" y="3526775"/>
                    <a:pt x="2393054" y="3518905"/>
                  </a:cubicBezTo>
                  <a:cubicBezTo>
                    <a:pt x="2375012" y="3511034"/>
                    <a:pt x="2341372" y="3489696"/>
                    <a:pt x="2313272" y="3488588"/>
                  </a:cubicBezTo>
                  <a:cubicBezTo>
                    <a:pt x="2285172" y="3487480"/>
                    <a:pt x="2215561" y="3495322"/>
                    <a:pt x="2200957" y="3505437"/>
                  </a:cubicBezTo>
                  <a:cubicBezTo>
                    <a:pt x="2186353" y="3515552"/>
                    <a:pt x="2184108" y="3526775"/>
                    <a:pt x="2157145" y="3516802"/>
                  </a:cubicBezTo>
                  <a:cubicBezTo>
                    <a:pt x="2130181" y="3506829"/>
                    <a:pt x="2130181" y="3492083"/>
                    <a:pt x="2100973" y="3498845"/>
                  </a:cubicBezTo>
                  <a:cubicBezTo>
                    <a:pt x="2071765" y="3505607"/>
                    <a:pt x="2039204" y="3534787"/>
                    <a:pt x="2038068" y="3549391"/>
                  </a:cubicBezTo>
                  <a:cubicBezTo>
                    <a:pt x="2036931" y="3563995"/>
                    <a:pt x="2006643" y="3571866"/>
                    <a:pt x="1993147" y="3579707"/>
                  </a:cubicBezTo>
                  <a:cubicBezTo>
                    <a:pt x="1979651" y="3587549"/>
                    <a:pt x="1962831" y="3602182"/>
                    <a:pt x="1941465" y="3606671"/>
                  </a:cubicBezTo>
                  <a:cubicBezTo>
                    <a:pt x="1920099" y="3611160"/>
                    <a:pt x="1869581" y="3615677"/>
                    <a:pt x="1845999" y="3633634"/>
                  </a:cubicBezTo>
                  <a:cubicBezTo>
                    <a:pt x="1822416" y="3651591"/>
                    <a:pt x="1795453" y="3666224"/>
                    <a:pt x="1770734" y="3665087"/>
                  </a:cubicBezTo>
                  <a:cubicBezTo>
                    <a:pt x="1746015" y="3663950"/>
                    <a:pt x="1737037" y="3667332"/>
                    <a:pt x="1724677" y="3657217"/>
                  </a:cubicBezTo>
                  <a:cubicBezTo>
                    <a:pt x="1712318" y="3647102"/>
                    <a:pt x="1712318" y="3638123"/>
                    <a:pt x="1695469" y="3640368"/>
                  </a:cubicBezTo>
                  <a:cubicBezTo>
                    <a:pt x="1678621" y="3642613"/>
                    <a:pt x="1602248" y="3635879"/>
                    <a:pt x="1565169" y="3619030"/>
                  </a:cubicBezTo>
                  <a:cubicBezTo>
                    <a:pt x="1528091" y="3602182"/>
                    <a:pt x="1507889" y="3604426"/>
                    <a:pt x="1495530" y="3603318"/>
                  </a:cubicBezTo>
                  <a:cubicBezTo>
                    <a:pt x="1483170" y="3602210"/>
                    <a:pt x="1429244" y="3574110"/>
                    <a:pt x="1422510" y="3552772"/>
                  </a:cubicBezTo>
                  <a:cubicBezTo>
                    <a:pt x="1415776" y="3531435"/>
                    <a:pt x="1429244" y="3438184"/>
                    <a:pt x="1415776" y="3423580"/>
                  </a:cubicBezTo>
                  <a:cubicBezTo>
                    <a:pt x="1402308" y="3408976"/>
                    <a:pt x="1396683" y="3389883"/>
                    <a:pt x="1402280" y="3374171"/>
                  </a:cubicBezTo>
                  <a:cubicBezTo>
                    <a:pt x="1407877" y="3358459"/>
                    <a:pt x="1409213" y="3321380"/>
                    <a:pt x="1400121" y="3307884"/>
                  </a:cubicBezTo>
                  <a:cubicBezTo>
                    <a:pt x="1391029" y="3294389"/>
                    <a:pt x="1392364" y="3271943"/>
                    <a:pt x="1400121" y="3264072"/>
                  </a:cubicBezTo>
                  <a:cubicBezTo>
                    <a:pt x="1407877" y="3256202"/>
                    <a:pt x="1357360" y="3214663"/>
                    <a:pt x="1355115" y="3206793"/>
                  </a:cubicBezTo>
                  <a:cubicBezTo>
                    <a:pt x="1352871" y="3198922"/>
                    <a:pt x="1346137" y="3136045"/>
                    <a:pt x="1331533" y="3119168"/>
                  </a:cubicBezTo>
                  <a:cubicBezTo>
                    <a:pt x="1316929" y="3102291"/>
                    <a:pt x="1295591" y="3105701"/>
                    <a:pt x="1277549" y="3089989"/>
                  </a:cubicBezTo>
                  <a:cubicBezTo>
                    <a:pt x="1259507" y="3074277"/>
                    <a:pt x="1248341" y="3060781"/>
                    <a:pt x="1232629" y="3054047"/>
                  </a:cubicBezTo>
                  <a:cubicBezTo>
                    <a:pt x="1216917" y="3047313"/>
                    <a:pt x="1211433" y="3019156"/>
                    <a:pt x="1205807" y="3019156"/>
                  </a:cubicBezTo>
                  <a:cubicBezTo>
                    <a:pt x="1200182" y="3019156"/>
                    <a:pt x="1187822" y="3029271"/>
                    <a:pt x="1176599" y="3015775"/>
                  </a:cubicBezTo>
                  <a:cubicBezTo>
                    <a:pt x="1165376" y="3002279"/>
                    <a:pt x="1133980" y="2991056"/>
                    <a:pt x="1122615" y="3000063"/>
                  </a:cubicBezTo>
                  <a:cubicBezTo>
                    <a:pt x="1111250" y="3009070"/>
                    <a:pt x="1068631" y="3054047"/>
                    <a:pt x="1037378" y="3047228"/>
                  </a:cubicBezTo>
                  <a:cubicBezTo>
                    <a:pt x="1006124" y="3040409"/>
                    <a:pt x="936286" y="2925906"/>
                    <a:pt x="908186" y="2923662"/>
                  </a:cubicBezTo>
                  <a:cubicBezTo>
                    <a:pt x="880086" y="2921417"/>
                    <a:pt x="829568" y="2947272"/>
                    <a:pt x="801468" y="2935027"/>
                  </a:cubicBezTo>
                  <a:cubicBezTo>
                    <a:pt x="773368" y="2922781"/>
                    <a:pt x="765526" y="2895704"/>
                    <a:pt x="748678" y="2886725"/>
                  </a:cubicBezTo>
                  <a:cubicBezTo>
                    <a:pt x="731829" y="2877747"/>
                    <a:pt x="729584" y="2900193"/>
                    <a:pt x="718361" y="2899085"/>
                  </a:cubicBezTo>
                  <a:cubicBezTo>
                    <a:pt x="707138" y="2897977"/>
                    <a:pt x="709383" y="2920423"/>
                    <a:pt x="699268" y="2917042"/>
                  </a:cubicBezTo>
                  <a:cubicBezTo>
                    <a:pt x="689153" y="2913660"/>
                    <a:pt x="679038" y="2905677"/>
                    <a:pt x="671168" y="2908063"/>
                  </a:cubicBezTo>
                  <a:cubicBezTo>
                    <a:pt x="663298" y="2910450"/>
                    <a:pt x="631874" y="2962047"/>
                    <a:pt x="613888" y="2954120"/>
                  </a:cubicBezTo>
                  <a:cubicBezTo>
                    <a:pt x="595903" y="2946193"/>
                    <a:pt x="531890" y="2876610"/>
                    <a:pt x="516178" y="2876610"/>
                  </a:cubicBezTo>
                  <a:cubicBezTo>
                    <a:pt x="500465" y="2876610"/>
                    <a:pt x="484697" y="2915848"/>
                    <a:pt x="479014" y="2921445"/>
                  </a:cubicBezTo>
                  <a:cubicBezTo>
                    <a:pt x="473332" y="2927043"/>
                    <a:pt x="479014" y="2514833"/>
                    <a:pt x="479014" y="2514833"/>
                  </a:cubicBezTo>
                  <a:cubicBezTo>
                    <a:pt x="479014" y="2514833"/>
                    <a:pt x="513819" y="2557452"/>
                    <a:pt x="510467" y="2582228"/>
                  </a:cubicBezTo>
                  <a:cubicBezTo>
                    <a:pt x="507114" y="2607004"/>
                    <a:pt x="517201" y="2805750"/>
                    <a:pt x="517201" y="2805750"/>
                  </a:cubicBezTo>
                  <a:cubicBezTo>
                    <a:pt x="517201" y="2805750"/>
                    <a:pt x="553142" y="2801260"/>
                    <a:pt x="557632" y="2804641"/>
                  </a:cubicBezTo>
                  <a:cubicBezTo>
                    <a:pt x="562121" y="2808022"/>
                    <a:pt x="549790" y="2790037"/>
                    <a:pt x="557632" y="2782167"/>
                  </a:cubicBezTo>
                  <a:cubicBezTo>
                    <a:pt x="565473" y="2774297"/>
                    <a:pt x="573969" y="2757704"/>
                    <a:pt x="555984" y="2737474"/>
                  </a:cubicBezTo>
                  <a:cubicBezTo>
                    <a:pt x="537999" y="2717244"/>
                    <a:pt x="572236" y="2683320"/>
                    <a:pt x="580106" y="2673205"/>
                  </a:cubicBezTo>
                  <a:cubicBezTo>
                    <a:pt x="587976" y="2663090"/>
                    <a:pt x="611559" y="2646241"/>
                    <a:pt x="592465" y="2618170"/>
                  </a:cubicBezTo>
                  <a:cubicBezTo>
                    <a:pt x="573372" y="2590098"/>
                    <a:pt x="545272" y="2553020"/>
                    <a:pt x="558768" y="2541797"/>
                  </a:cubicBezTo>
                  <a:cubicBezTo>
                    <a:pt x="572264" y="2530574"/>
                    <a:pt x="586840" y="2504861"/>
                    <a:pt x="591329" y="2497985"/>
                  </a:cubicBezTo>
                  <a:cubicBezTo>
                    <a:pt x="595818" y="2491109"/>
                    <a:pt x="637386" y="2465395"/>
                    <a:pt x="643011" y="2466532"/>
                  </a:cubicBezTo>
                  <a:cubicBezTo>
                    <a:pt x="648637" y="2467669"/>
                    <a:pt x="611559" y="2412548"/>
                    <a:pt x="603688" y="2412548"/>
                  </a:cubicBezTo>
                  <a:cubicBezTo>
                    <a:pt x="595818" y="2412548"/>
                    <a:pt x="598006" y="2442893"/>
                    <a:pt x="592465" y="2444001"/>
                  </a:cubicBezTo>
                  <a:cubicBezTo>
                    <a:pt x="586925" y="2445109"/>
                    <a:pt x="547545" y="2433886"/>
                    <a:pt x="538482" y="2430533"/>
                  </a:cubicBezTo>
                  <a:cubicBezTo>
                    <a:pt x="529418" y="2427181"/>
                    <a:pt x="559819" y="2463094"/>
                    <a:pt x="551977" y="2466475"/>
                  </a:cubicBezTo>
                  <a:cubicBezTo>
                    <a:pt x="544136" y="2469856"/>
                    <a:pt x="492311" y="2442893"/>
                    <a:pt x="482338" y="2438375"/>
                  </a:cubicBezTo>
                  <a:cubicBezTo>
                    <a:pt x="472366" y="2433858"/>
                    <a:pt x="451994" y="2426044"/>
                    <a:pt x="448641" y="2417037"/>
                  </a:cubicBezTo>
                  <a:cubicBezTo>
                    <a:pt x="445288" y="2408031"/>
                    <a:pt x="423922" y="2272133"/>
                    <a:pt x="422786" y="2265400"/>
                  </a:cubicBezTo>
                  <a:cubicBezTo>
                    <a:pt x="421649" y="2258666"/>
                    <a:pt x="437390" y="2245170"/>
                    <a:pt x="445260" y="2255285"/>
                  </a:cubicBezTo>
                  <a:cubicBezTo>
                    <a:pt x="453130" y="2265400"/>
                    <a:pt x="458727" y="2322679"/>
                    <a:pt x="474468" y="2313701"/>
                  </a:cubicBezTo>
                  <a:cubicBezTo>
                    <a:pt x="490209" y="2304723"/>
                    <a:pt x="485691" y="2283385"/>
                    <a:pt x="487936" y="2275515"/>
                  </a:cubicBezTo>
                  <a:cubicBezTo>
                    <a:pt x="490180" y="2267644"/>
                    <a:pt x="526122" y="2238578"/>
                    <a:pt x="535129" y="2238578"/>
                  </a:cubicBezTo>
                  <a:cubicBezTo>
                    <a:pt x="544136" y="2238578"/>
                    <a:pt x="676652" y="2194766"/>
                    <a:pt x="656422" y="2194766"/>
                  </a:cubicBezTo>
                  <a:cubicBezTo>
                    <a:pt x="636192" y="2194766"/>
                    <a:pt x="547488" y="2175673"/>
                    <a:pt x="533992" y="2173428"/>
                  </a:cubicBezTo>
                  <a:cubicBezTo>
                    <a:pt x="520496" y="2171184"/>
                    <a:pt x="516036" y="2141976"/>
                    <a:pt x="503676" y="2129616"/>
                  </a:cubicBezTo>
                  <a:cubicBezTo>
                    <a:pt x="491317" y="2117257"/>
                    <a:pt x="443101" y="2093589"/>
                    <a:pt x="432986" y="2112796"/>
                  </a:cubicBezTo>
                  <a:cubicBezTo>
                    <a:pt x="422871" y="2132003"/>
                    <a:pt x="439720" y="2200420"/>
                    <a:pt x="427303" y="2206046"/>
                  </a:cubicBezTo>
                  <a:cubicBezTo>
                    <a:pt x="414887" y="2211671"/>
                    <a:pt x="399232" y="2226247"/>
                    <a:pt x="399232" y="2226247"/>
                  </a:cubicBezTo>
                  <a:lnTo>
                    <a:pt x="399232" y="2019461"/>
                  </a:lnTo>
                  <a:cubicBezTo>
                    <a:pt x="399232" y="2019461"/>
                    <a:pt x="367779" y="1846513"/>
                    <a:pt x="343060" y="1832449"/>
                  </a:cubicBezTo>
                  <a:cubicBezTo>
                    <a:pt x="318341" y="1818385"/>
                    <a:pt x="294759" y="1783580"/>
                    <a:pt x="292514" y="1771220"/>
                  </a:cubicBezTo>
                  <a:cubicBezTo>
                    <a:pt x="290269" y="1758861"/>
                    <a:pt x="276802" y="1643165"/>
                    <a:pt x="271176" y="1607223"/>
                  </a:cubicBezTo>
                  <a:cubicBezTo>
                    <a:pt x="265551" y="1571281"/>
                    <a:pt x="238587" y="1438708"/>
                    <a:pt x="229609" y="1424132"/>
                  </a:cubicBezTo>
                  <a:cubicBezTo>
                    <a:pt x="220630" y="1409557"/>
                    <a:pt x="215005" y="1346623"/>
                    <a:pt x="183552" y="1333212"/>
                  </a:cubicBezTo>
                  <a:cubicBezTo>
                    <a:pt x="152099" y="1319802"/>
                    <a:pt x="186933" y="1293918"/>
                    <a:pt x="164459" y="1277069"/>
                  </a:cubicBezTo>
                  <a:cubicBezTo>
                    <a:pt x="141984" y="1260220"/>
                    <a:pt x="97064" y="1241127"/>
                    <a:pt x="80215" y="1216408"/>
                  </a:cubicBezTo>
                  <a:cubicBezTo>
                    <a:pt x="63367" y="1191689"/>
                    <a:pt x="47683" y="1152281"/>
                    <a:pt x="38619" y="1130943"/>
                  </a:cubicBezTo>
                  <a:cubicBezTo>
                    <a:pt x="29556" y="1109605"/>
                    <a:pt x="29641" y="1009650"/>
                    <a:pt x="26260" y="988284"/>
                  </a:cubicBezTo>
                  <a:cubicBezTo>
                    <a:pt x="22879" y="966918"/>
                    <a:pt x="3814" y="923134"/>
                    <a:pt x="433" y="909666"/>
                  </a:cubicBezTo>
                  <a:cubicBezTo>
                    <a:pt x="-2948" y="896199"/>
                    <a:pt x="22907" y="874832"/>
                    <a:pt x="21771" y="853495"/>
                  </a:cubicBezTo>
                  <a:cubicBezTo>
                    <a:pt x="20634" y="832157"/>
                    <a:pt x="12792" y="831049"/>
                    <a:pt x="19526" y="823178"/>
                  </a:cubicBezTo>
                  <a:cubicBezTo>
                    <a:pt x="26260" y="815308"/>
                    <a:pt x="22907" y="788345"/>
                    <a:pt x="29641" y="775985"/>
                  </a:cubicBezTo>
                  <a:cubicBezTo>
                    <a:pt x="36375" y="763626"/>
                    <a:pt x="55667" y="740043"/>
                    <a:pt x="44302" y="723195"/>
                  </a:cubicBezTo>
                  <a:cubicBezTo>
                    <a:pt x="32937" y="706346"/>
                    <a:pt x="-4624" y="698476"/>
                    <a:pt x="177" y="687253"/>
                  </a:cubicBezTo>
                  <a:cubicBezTo>
                    <a:pt x="4979" y="676030"/>
                    <a:pt x="12849" y="661426"/>
                    <a:pt x="33051" y="663670"/>
                  </a:cubicBezTo>
                  <a:cubicBezTo>
                    <a:pt x="53252" y="665915"/>
                    <a:pt x="75669" y="687253"/>
                    <a:pt x="82488" y="688389"/>
                  </a:cubicBezTo>
                  <a:cubicBezTo>
                    <a:pt x="89307" y="689526"/>
                    <a:pt x="107207" y="679383"/>
                    <a:pt x="116186" y="685008"/>
                  </a:cubicBezTo>
                  <a:cubicBezTo>
                    <a:pt x="125164" y="690634"/>
                    <a:pt x="233018" y="770246"/>
                    <a:pt x="240860" y="774877"/>
                  </a:cubicBezTo>
                  <a:cubicBezTo>
                    <a:pt x="248702" y="779508"/>
                    <a:pt x="271205" y="777122"/>
                    <a:pt x="280183" y="781611"/>
                  </a:cubicBezTo>
                  <a:cubicBezTo>
                    <a:pt x="289161" y="786100"/>
                    <a:pt x="310528" y="815308"/>
                    <a:pt x="327376" y="808574"/>
                  </a:cubicBezTo>
                  <a:cubicBezTo>
                    <a:pt x="344225" y="801841"/>
                    <a:pt x="344225" y="795078"/>
                    <a:pt x="355448" y="800704"/>
                  </a:cubicBezTo>
                  <a:cubicBezTo>
                    <a:pt x="366671" y="806330"/>
                    <a:pt x="448669" y="844516"/>
                    <a:pt x="448669" y="853495"/>
                  </a:cubicBezTo>
                  <a:cubicBezTo>
                    <a:pt x="448669" y="862473"/>
                    <a:pt x="463273" y="883839"/>
                    <a:pt x="475633" y="889436"/>
                  </a:cubicBezTo>
                  <a:cubicBezTo>
                    <a:pt x="487992" y="895034"/>
                    <a:pt x="607069" y="918645"/>
                    <a:pt x="628407" y="918645"/>
                  </a:cubicBezTo>
                  <a:cubicBezTo>
                    <a:pt x="649745" y="918645"/>
                    <a:pt x="694694" y="909666"/>
                    <a:pt x="719327" y="908530"/>
                  </a:cubicBezTo>
                  <a:cubicBezTo>
                    <a:pt x="743961" y="907393"/>
                    <a:pt x="771010" y="905177"/>
                    <a:pt x="774391" y="914212"/>
                  </a:cubicBezTo>
                  <a:cubicBezTo>
                    <a:pt x="777772" y="923247"/>
                    <a:pt x="804707" y="945665"/>
                    <a:pt x="811327" y="943420"/>
                  </a:cubicBezTo>
                  <a:cubicBezTo>
                    <a:pt x="817947" y="941176"/>
                    <a:pt x="847269" y="920946"/>
                    <a:pt x="850650" y="923191"/>
                  </a:cubicBezTo>
                  <a:cubicBezTo>
                    <a:pt x="854031" y="925435"/>
                    <a:pt x="885456" y="947910"/>
                    <a:pt x="900060" y="943420"/>
                  </a:cubicBezTo>
                  <a:cubicBezTo>
                    <a:pt x="914664" y="938931"/>
                    <a:pt x="943872" y="960269"/>
                    <a:pt x="958476" y="960269"/>
                  </a:cubicBezTo>
                  <a:cubicBezTo>
                    <a:pt x="973080" y="960269"/>
                    <a:pt x="1059568" y="974873"/>
                    <a:pt x="1067438" y="963650"/>
                  </a:cubicBezTo>
                  <a:cubicBezTo>
                    <a:pt x="1075308" y="952427"/>
                    <a:pt x="1114631" y="921031"/>
                    <a:pt x="1143839" y="923219"/>
                  </a:cubicBezTo>
                  <a:cubicBezTo>
                    <a:pt x="1173048" y="925407"/>
                    <a:pt x="1213479" y="965838"/>
                    <a:pt x="1216831" y="991722"/>
                  </a:cubicBezTo>
                  <a:cubicBezTo>
                    <a:pt x="1220184" y="1017605"/>
                    <a:pt x="1235925" y="1065850"/>
                    <a:pt x="1242687" y="1058008"/>
                  </a:cubicBezTo>
                  <a:cubicBezTo>
                    <a:pt x="1249449" y="1050166"/>
                    <a:pt x="1242942" y="1008997"/>
                    <a:pt x="1248568" y="996637"/>
                  </a:cubicBezTo>
                  <a:cubicBezTo>
                    <a:pt x="1254194" y="984278"/>
                    <a:pt x="1305592" y="968224"/>
                    <a:pt x="1306700" y="980499"/>
                  </a:cubicBezTo>
                  <a:cubicBezTo>
                    <a:pt x="1307808" y="992773"/>
                    <a:pt x="1301018" y="1008570"/>
                    <a:pt x="1310081" y="1014196"/>
                  </a:cubicBezTo>
                  <a:cubicBezTo>
                    <a:pt x="1319145" y="1019822"/>
                    <a:pt x="1340397" y="1037778"/>
                    <a:pt x="1341534" y="1051132"/>
                  </a:cubicBezTo>
                  <a:cubicBezTo>
                    <a:pt x="1342670" y="1064486"/>
                    <a:pt x="1326901" y="1092302"/>
                    <a:pt x="1330169" y="1097189"/>
                  </a:cubicBezTo>
                  <a:cubicBezTo>
                    <a:pt x="1336619" y="1106452"/>
                    <a:pt x="1367247" y="1089319"/>
                    <a:pt x="1370628" y="1075823"/>
                  </a:cubicBezTo>
                  <a:cubicBezTo>
                    <a:pt x="1374010" y="1062327"/>
                    <a:pt x="1372873" y="1026413"/>
                    <a:pt x="1352643" y="1010673"/>
                  </a:cubicBezTo>
                  <a:cubicBezTo>
                    <a:pt x="1332413" y="994932"/>
                    <a:pt x="1321190" y="974731"/>
                    <a:pt x="1346961" y="954530"/>
                  </a:cubicBezTo>
                  <a:cubicBezTo>
                    <a:pt x="1372731" y="934328"/>
                    <a:pt x="1411003" y="923049"/>
                    <a:pt x="1416628" y="927566"/>
                  </a:cubicBezTo>
                  <a:cubicBezTo>
                    <a:pt x="1422254" y="932084"/>
                    <a:pt x="1418873" y="955638"/>
                    <a:pt x="1421118" y="962371"/>
                  </a:cubicBezTo>
                  <a:cubicBezTo>
                    <a:pt x="1423362" y="969105"/>
                    <a:pt x="1395262" y="981465"/>
                    <a:pt x="1399780" y="998313"/>
                  </a:cubicBezTo>
                  <a:cubicBezTo>
                    <a:pt x="1404297" y="1015162"/>
                    <a:pt x="1414355" y="1049996"/>
                    <a:pt x="1424470" y="1048888"/>
                  </a:cubicBezTo>
                  <a:cubicBezTo>
                    <a:pt x="1434585" y="1047780"/>
                    <a:pt x="1437966" y="1051132"/>
                    <a:pt x="1441319" y="1028658"/>
                  </a:cubicBezTo>
                  <a:cubicBezTo>
                    <a:pt x="1444672" y="1006184"/>
                    <a:pt x="1448081" y="968992"/>
                    <a:pt x="1459304" y="981465"/>
                  </a:cubicBezTo>
                  <a:cubicBezTo>
                    <a:pt x="1470527" y="993938"/>
                    <a:pt x="1500872" y="1062355"/>
                    <a:pt x="1480642" y="1066702"/>
                  </a:cubicBezTo>
                  <a:cubicBezTo>
                    <a:pt x="1460412" y="1071049"/>
                    <a:pt x="1445808" y="1058832"/>
                    <a:pt x="1445808" y="1071192"/>
                  </a:cubicBezTo>
                  <a:cubicBezTo>
                    <a:pt x="1445808" y="1083551"/>
                    <a:pt x="1471663" y="1122874"/>
                    <a:pt x="1476153" y="1122874"/>
                  </a:cubicBezTo>
                  <a:cubicBezTo>
                    <a:pt x="1480642" y="1122874"/>
                    <a:pt x="1480642" y="1140831"/>
                    <a:pt x="1482886" y="1153190"/>
                  </a:cubicBezTo>
                  <a:cubicBezTo>
                    <a:pt x="1485131" y="1165550"/>
                    <a:pt x="1507549" y="1192229"/>
                    <a:pt x="1513600" y="1195781"/>
                  </a:cubicBezTo>
                  <a:cubicBezTo>
                    <a:pt x="1518942" y="1198849"/>
                    <a:pt x="1521442" y="1224193"/>
                    <a:pt x="1497860" y="1226438"/>
                  </a:cubicBezTo>
                  <a:cubicBezTo>
                    <a:pt x="1474277" y="1228682"/>
                    <a:pt x="1466407" y="1224193"/>
                    <a:pt x="1468652" y="1241042"/>
                  </a:cubicBezTo>
                  <a:cubicBezTo>
                    <a:pt x="1470896" y="1257890"/>
                    <a:pt x="1455184" y="1284854"/>
                    <a:pt x="1443933" y="1292724"/>
                  </a:cubicBezTo>
                  <a:cubicBezTo>
                    <a:pt x="1432682" y="1300595"/>
                    <a:pt x="1433846" y="1329661"/>
                    <a:pt x="1428221" y="1342134"/>
                  </a:cubicBezTo>
                  <a:cubicBezTo>
                    <a:pt x="1422595" y="1354607"/>
                    <a:pt x="1411372" y="1372450"/>
                    <a:pt x="1406883" y="1388190"/>
                  </a:cubicBezTo>
                  <a:cubicBezTo>
                    <a:pt x="1402394" y="1403931"/>
                    <a:pt x="1418106" y="1420780"/>
                    <a:pt x="1405746" y="1421888"/>
                  </a:cubicBezTo>
                  <a:cubicBezTo>
                    <a:pt x="1393387" y="1422996"/>
                    <a:pt x="1343977" y="1418507"/>
                    <a:pt x="1332754" y="1422996"/>
                  </a:cubicBezTo>
                  <a:cubicBezTo>
                    <a:pt x="1321532" y="1427485"/>
                    <a:pt x="1264394" y="1486640"/>
                    <a:pt x="1254279" y="1494510"/>
                  </a:cubicBezTo>
                  <a:cubicBezTo>
                    <a:pt x="1244164" y="1502380"/>
                    <a:pt x="1203733" y="1576509"/>
                    <a:pt x="1196999" y="1588868"/>
                  </a:cubicBezTo>
                  <a:cubicBezTo>
                    <a:pt x="1190266" y="1601228"/>
                    <a:pt x="1191317" y="1620321"/>
                    <a:pt x="1184640" y="1628163"/>
                  </a:cubicBezTo>
                  <a:cubicBezTo>
                    <a:pt x="1177963" y="1636005"/>
                    <a:pt x="1156739" y="1662514"/>
                    <a:pt x="1147561" y="1679845"/>
                  </a:cubicBezTo>
                  <a:cubicBezTo>
                    <a:pt x="1128269" y="1716299"/>
                    <a:pt x="1136196" y="1762242"/>
                    <a:pt x="1138413" y="1773607"/>
                  </a:cubicBezTo>
                  <a:cubicBezTo>
                    <a:pt x="1140629" y="1784972"/>
                    <a:pt x="1161995" y="1812930"/>
                    <a:pt x="1163132" y="1805059"/>
                  </a:cubicBezTo>
                  <a:cubicBezTo>
                    <a:pt x="1164268" y="1797189"/>
                    <a:pt x="1173246" y="1781477"/>
                    <a:pt x="1179980" y="1782613"/>
                  </a:cubicBezTo>
                  <a:cubicBezTo>
                    <a:pt x="1186714" y="1783750"/>
                    <a:pt x="1242886" y="1798326"/>
                    <a:pt x="1248483" y="1785966"/>
                  </a:cubicBezTo>
                  <a:cubicBezTo>
                    <a:pt x="1254080" y="1773607"/>
                    <a:pt x="1251864" y="1768009"/>
                    <a:pt x="1272094" y="1760139"/>
                  </a:cubicBezTo>
                  <a:cubicBezTo>
                    <a:pt x="1292323" y="1752269"/>
                    <a:pt x="1321503" y="1737665"/>
                    <a:pt x="1328237" y="1723061"/>
                  </a:cubicBezTo>
                  <a:cubicBezTo>
                    <a:pt x="1333968" y="1711474"/>
                    <a:pt x="1340352" y="1700226"/>
                    <a:pt x="1347359" y="1689363"/>
                  </a:cubicBezTo>
                  <a:cubicBezTo>
                    <a:pt x="1347359" y="1689363"/>
                    <a:pt x="1247375" y="1736471"/>
                    <a:pt x="1238396" y="1743347"/>
                  </a:cubicBezTo>
                  <a:cubicBezTo>
                    <a:pt x="1229418" y="1750223"/>
                    <a:pt x="1230526" y="1764685"/>
                    <a:pt x="1221548" y="1760168"/>
                  </a:cubicBezTo>
                  <a:cubicBezTo>
                    <a:pt x="1212569" y="1755650"/>
                    <a:pt x="1186714" y="1761304"/>
                    <a:pt x="1176599" y="1748945"/>
                  </a:cubicBezTo>
                  <a:cubicBezTo>
                    <a:pt x="1166484" y="1736585"/>
                    <a:pt x="1160887" y="1732153"/>
                    <a:pt x="1176599" y="1706326"/>
                  </a:cubicBezTo>
                  <a:cubicBezTo>
                    <a:pt x="1192311" y="1680499"/>
                    <a:pt x="1215922" y="1645665"/>
                    <a:pt x="1219218" y="1632197"/>
                  </a:cubicBezTo>
                  <a:cubicBezTo>
                    <a:pt x="1224136" y="1612658"/>
                    <a:pt x="1232918" y="1594304"/>
                    <a:pt x="1245045" y="1578214"/>
                  </a:cubicBezTo>
                  <a:cubicBezTo>
                    <a:pt x="1260757" y="1556876"/>
                    <a:pt x="1294454" y="1526560"/>
                    <a:pt x="1302325" y="1518689"/>
                  </a:cubicBezTo>
                  <a:cubicBezTo>
                    <a:pt x="1310195" y="1510819"/>
                    <a:pt x="1298972" y="1504085"/>
                    <a:pt x="1311303" y="1495107"/>
                  </a:cubicBezTo>
                  <a:cubicBezTo>
                    <a:pt x="1323634" y="1486129"/>
                    <a:pt x="1370969" y="1464762"/>
                    <a:pt x="1370969" y="1464762"/>
                  </a:cubicBezTo>
                  <a:lnTo>
                    <a:pt x="1392307" y="1455784"/>
                  </a:lnTo>
                  <a:lnTo>
                    <a:pt x="1434301" y="1442742"/>
                  </a:lnTo>
                  <a:lnTo>
                    <a:pt x="1442200" y="1384156"/>
                  </a:lnTo>
                  <a:cubicBezTo>
                    <a:pt x="1442200" y="1384156"/>
                    <a:pt x="1493342" y="1281473"/>
                    <a:pt x="1508031" y="1266869"/>
                  </a:cubicBezTo>
                  <a:cubicBezTo>
                    <a:pt x="1522721" y="1252265"/>
                    <a:pt x="1532750" y="1241042"/>
                    <a:pt x="1537240" y="1241042"/>
                  </a:cubicBezTo>
                  <a:cubicBezTo>
                    <a:pt x="1541729" y="1241042"/>
                    <a:pt x="1557981" y="1229506"/>
                    <a:pt x="1557981" y="1229506"/>
                  </a:cubicBezTo>
                  <a:lnTo>
                    <a:pt x="1538802" y="1163220"/>
                  </a:lnTo>
                  <a:cubicBezTo>
                    <a:pt x="1538802" y="1163220"/>
                    <a:pt x="1586592" y="1177000"/>
                    <a:pt x="1589945" y="1181489"/>
                  </a:cubicBezTo>
                  <a:cubicBezTo>
                    <a:pt x="1593298" y="1185978"/>
                    <a:pt x="1609038" y="1275847"/>
                    <a:pt x="1612419" y="1278092"/>
                  </a:cubicBezTo>
                  <a:cubicBezTo>
                    <a:pt x="1615800" y="1280336"/>
                    <a:pt x="1602304" y="1301674"/>
                    <a:pt x="1602304" y="1311789"/>
                  </a:cubicBezTo>
                  <a:cubicBezTo>
                    <a:pt x="1602304" y="1321904"/>
                    <a:pt x="1627023" y="1340997"/>
                    <a:pt x="1614664" y="1346623"/>
                  </a:cubicBezTo>
                  <a:cubicBezTo>
                    <a:pt x="1602304" y="1352249"/>
                    <a:pt x="1562981" y="1358982"/>
                    <a:pt x="1561873" y="1362335"/>
                  </a:cubicBezTo>
                  <a:cubicBezTo>
                    <a:pt x="1560765" y="1365688"/>
                    <a:pt x="1568607" y="1369097"/>
                    <a:pt x="1557384" y="1385946"/>
                  </a:cubicBezTo>
                  <a:cubicBezTo>
                    <a:pt x="1546161" y="1402794"/>
                    <a:pt x="1545025" y="1416262"/>
                    <a:pt x="1543888" y="1411773"/>
                  </a:cubicBezTo>
                  <a:cubicBezTo>
                    <a:pt x="1542752" y="1407284"/>
                    <a:pt x="1496951" y="1359863"/>
                    <a:pt x="1496752" y="1367961"/>
                  </a:cubicBezTo>
                  <a:cubicBezTo>
                    <a:pt x="1496468" y="1378644"/>
                    <a:pt x="1504594" y="1408392"/>
                    <a:pt x="1514709" y="1419643"/>
                  </a:cubicBezTo>
                  <a:cubicBezTo>
                    <a:pt x="1524823" y="1430895"/>
                    <a:pt x="1532694" y="1458966"/>
                    <a:pt x="1533802" y="1469053"/>
                  </a:cubicBezTo>
                  <a:cubicBezTo>
                    <a:pt x="1534910" y="1479139"/>
                    <a:pt x="1537893" y="1547443"/>
                    <a:pt x="1523289" y="1539573"/>
                  </a:cubicBezTo>
                  <a:cubicBezTo>
                    <a:pt x="1508685" y="1531702"/>
                    <a:pt x="1499508" y="1556393"/>
                    <a:pt x="1491666" y="1560882"/>
                  </a:cubicBezTo>
                  <a:cubicBezTo>
                    <a:pt x="1483824" y="1565371"/>
                    <a:pt x="1467544" y="1591511"/>
                    <a:pt x="1477658" y="1588130"/>
                  </a:cubicBezTo>
                  <a:cubicBezTo>
                    <a:pt x="1487773" y="1584749"/>
                    <a:pt x="1522579" y="1582447"/>
                    <a:pt x="1534938" y="1570144"/>
                  </a:cubicBezTo>
                  <a:cubicBezTo>
                    <a:pt x="1547298" y="1557842"/>
                    <a:pt x="1565254" y="1528605"/>
                    <a:pt x="1570880" y="1536447"/>
                  </a:cubicBezTo>
                  <a:cubicBezTo>
                    <a:pt x="1576506" y="1544289"/>
                    <a:pt x="1567130" y="1583868"/>
                    <a:pt x="1586223" y="1590602"/>
                  </a:cubicBezTo>
                  <a:cubicBezTo>
                    <a:pt x="1605316" y="1597335"/>
                    <a:pt x="1606822" y="1597108"/>
                    <a:pt x="1603469" y="1609467"/>
                  </a:cubicBezTo>
                  <a:cubicBezTo>
                    <a:pt x="1600117" y="1621827"/>
                    <a:pt x="1591110" y="1674617"/>
                    <a:pt x="1580995" y="1690358"/>
                  </a:cubicBezTo>
                  <a:cubicBezTo>
                    <a:pt x="1570880" y="1706098"/>
                    <a:pt x="1576506" y="1727294"/>
                    <a:pt x="1573125" y="1751019"/>
                  </a:cubicBezTo>
                  <a:cubicBezTo>
                    <a:pt x="1569744" y="1774743"/>
                    <a:pt x="1562783" y="1866089"/>
                    <a:pt x="1541445" y="1864953"/>
                  </a:cubicBezTo>
                  <a:cubicBezTo>
                    <a:pt x="1520107" y="1863817"/>
                    <a:pt x="1461890" y="1855463"/>
                    <a:pt x="1473255" y="1837506"/>
                  </a:cubicBezTo>
                  <a:cubicBezTo>
                    <a:pt x="1484620" y="1819550"/>
                    <a:pt x="1500218" y="1801536"/>
                    <a:pt x="1506952" y="1776846"/>
                  </a:cubicBezTo>
                  <a:cubicBezTo>
                    <a:pt x="1511020" y="1762185"/>
                    <a:pt x="1511410" y="1746746"/>
                    <a:pt x="1508088" y="1731897"/>
                  </a:cubicBezTo>
                  <a:cubicBezTo>
                    <a:pt x="1508088" y="1731897"/>
                    <a:pt x="1451917" y="1776846"/>
                    <a:pt x="1448564" y="1789205"/>
                  </a:cubicBezTo>
                  <a:cubicBezTo>
                    <a:pt x="1445211" y="1801565"/>
                    <a:pt x="1412594" y="1857708"/>
                    <a:pt x="1418219" y="1866715"/>
                  </a:cubicBezTo>
                  <a:cubicBezTo>
                    <a:pt x="1423845" y="1875721"/>
                    <a:pt x="1450809" y="1900412"/>
                    <a:pt x="1445183" y="1915016"/>
                  </a:cubicBezTo>
                  <a:cubicBezTo>
                    <a:pt x="1439557" y="1929620"/>
                    <a:pt x="1429471" y="1969000"/>
                    <a:pt x="1421601" y="1966670"/>
                  </a:cubicBezTo>
                  <a:cubicBezTo>
                    <a:pt x="1413730" y="1964340"/>
                    <a:pt x="1374492" y="1916124"/>
                    <a:pt x="1378982" y="1893650"/>
                  </a:cubicBezTo>
                  <a:cubicBezTo>
                    <a:pt x="1383471" y="1871175"/>
                    <a:pt x="1387903" y="1865578"/>
                    <a:pt x="1391256" y="1845348"/>
                  </a:cubicBezTo>
                  <a:cubicBezTo>
                    <a:pt x="1394609" y="1825119"/>
                    <a:pt x="1393500" y="1767867"/>
                    <a:pt x="1383414" y="1751019"/>
                  </a:cubicBezTo>
                  <a:cubicBezTo>
                    <a:pt x="1373328" y="1734170"/>
                    <a:pt x="1367674" y="1736415"/>
                    <a:pt x="1367674" y="1771220"/>
                  </a:cubicBezTo>
                  <a:cubicBezTo>
                    <a:pt x="1367921" y="1793692"/>
                    <a:pt x="1359925" y="1815475"/>
                    <a:pt x="1345199" y="1832449"/>
                  </a:cubicBezTo>
                  <a:cubicBezTo>
                    <a:pt x="1339517" y="1839751"/>
                    <a:pt x="1340710" y="1876801"/>
                    <a:pt x="1345199" y="1892542"/>
                  </a:cubicBezTo>
                  <a:cubicBezTo>
                    <a:pt x="1349688" y="1908282"/>
                    <a:pt x="1360940" y="1940843"/>
                    <a:pt x="1351961" y="1953202"/>
                  </a:cubicBezTo>
                  <a:cubicBezTo>
                    <a:pt x="1342983" y="1965562"/>
                    <a:pt x="1335113" y="1972296"/>
                    <a:pt x="1329487" y="1953202"/>
                  </a:cubicBezTo>
                  <a:cubicBezTo>
                    <a:pt x="1323861" y="1934109"/>
                    <a:pt x="1313746" y="1908254"/>
                    <a:pt x="1307013" y="1910584"/>
                  </a:cubicBezTo>
                  <a:cubicBezTo>
                    <a:pt x="1300279" y="1912913"/>
                    <a:pt x="1308178" y="1928910"/>
                    <a:pt x="1291329" y="1943514"/>
                  </a:cubicBezTo>
                  <a:cubicBezTo>
                    <a:pt x="1274480" y="1958118"/>
                    <a:pt x="1253143" y="1970477"/>
                    <a:pt x="1241891" y="1977211"/>
                  </a:cubicBezTo>
                  <a:cubicBezTo>
                    <a:pt x="1230640" y="1983945"/>
                    <a:pt x="1232913" y="1998549"/>
                    <a:pt x="1230526" y="2005283"/>
                  </a:cubicBezTo>
                  <a:cubicBezTo>
                    <a:pt x="1228139" y="2012016"/>
                    <a:pt x="1201290" y="2022927"/>
                    <a:pt x="1195664" y="2028552"/>
                  </a:cubicBezTo>
                  <a:cubicBezTo>
                    <a:pt x="1190038" y="2034178"/>
                    <a:pt x="1213649" y="2053271"/>
                    <a:pt x="1223764" y="2043157"/>
                  </a:cubicBezTo>
                  <a:cubicBezTo>
                    <a:pt x="1233879" y="2033042"/>
                    <a:pt x="1260700" y="2017585"/>
                    <a:pt x="1270702" y="2005283"/>
                  </a:cubicBezTo>
                  <a:cubicBezTo>
                    <a:pt x="1280703" y="1992980"/>
                    <a:pt x="1292863" y="1961953"/>
                    <a:pt x="1297381" y="1977694"/>
                  </a:cubicBezTo>
                  <a:cubicBezTo>
                    <a:pt x="1301898" y="1993435"/>
                    <a:pt x="1282180" y="2028552"/>
                    <a:pt x="1291159" y="2047646"/>
                  </a:cubicBezTo>
                  <a:cubicBezTo>
                    <a:pt x="1300137" y="2066739"/>
                    <a:pt x="1318122" y="2088077"/>
                    <a:pt x="1318122" y="2065603"/>
                  </a:cubicBezTo>
                  <a:cubicBezTo>
                    <a:pt x="1318122" y="2043128"/>
                    <a:pt x="1310508" y="2028496"/>
                    <a:pt x="1321759" y="2015028"/>
                  </a:cubicBezTo>
                  <a:cubicBezTo>
                    <a:pt x="1333010" y="2001561"/>
                    <a:pt x="1351819" y="1976870"/>
                    <a:pt x="1354064" y="2000453"/>
                  </a:cubicBezTo>
                  <a:cubicBezTo>
                    <a:pt x="1356309" y="2024035"/>
                    <a:pt x="1367531" y="2056624"/>
                    <a:pt x="1372021" y="2039775"/>
                  </a:cubicBezTo>
                  <a:cubicBezTo>
                    <a:pt x="1376510" y="2022927"/>
                    <a:pt x="1370912" y="1967892"/>
                    <a:pt x="1385517" y="1982496"/>
                  </a:cubicBezTo>
                  <a:cubicBezTo>
                    <a:pt x="1400121" y="1997100"/>
                    <a:pt x="1451775" y="2072365"/>
                    <a:pt x="1466379" y="2057761"/>
                  </a:cubicBezTo>
                  <a:cubicBezTo>
                    <a:pt x="1480983" y="2043157"/>
                    <a:pt x="1538291" y="1954396"/>
                    <a:pt x="1542780" y="1949793"/>
                  </a:cubicBezTo>
                  <a:cubicBezTo>
                    <a:pt x="1547269" y="1945190"/>
                    <a:pt x="1591081" y="1840831"/>
                    <a:pt x="1600060" y="1845320"/>
                  </a:cubicBezTo>
                  <a:cubicBezTo>
                    <a:pt x="1609038" y="1849809"/>
                    <a:pt x="1638246" y="1876773"/>
                    <a:pt x="1646117" y="1872283"/>
                  </a:cubicBezTo>
                  <a:cubicBezTo>
                    <a:pt x="1653987" y="1867794"/>
                    <a:pt x="1678677" y="1854327"/>
                    <a:pt x="1671943" y="1840831"/>
                  </a:cubicBezTo>
                  <a:cubicBezTo>
                    <a:pt x="1665210" y="1827335"/>
                    <a:pt x="1650606" y="1822874"/>
                    <a:pt x="1666261" y="1815004"/>
                  </a:cubicBezTo>
                  <a:cubicBezTo>
                    <a:pt x="1681916" y="1807133"/>
                    <a:pt x="1744907" y="1788040"/>
                    <a:pt x="1740418" y="1764458"/>
                  </a:cubicBezTo>
                  <a:cubicBezTo>
                    <a:pt x="1735929" y="1740875"/>
                    <a:pt x="1720188" y="1702689"/>
                    <a:pt x="1714562" y="1681351"/>
                  </a:cubicBezTo>
                  <a:cubicBezTo>
                    <a:pt x="1708937" y="1660013"/>
                    <a:pt x="1687627" y="1615065"/>
                    <a:pt x="1683110" y="1598216"/>
                  </a:cubicBezTo>
                  <a:cubicBezTo>
                    <a:pt x="1678592" y="1581367"/>
                    <a:pt x="1660664" y="1554404"/>
                    <a:pt x="1664016" y="1545425"/>
                  </a:cubicBezTo>
                  <a:cubicBezTo>
                    <a:pt x="1667369" y="1536447"/>
                    <a:pt x="1684246" y="1521843"/>
                    <a:pt x="1684246" y="1521843"/>
                  </a:cubicBezTo>
                  <a:cubicBezTo>
                    <a:pt x="1684246" y="1521843"/>
                    <a:pt x="1712318" y="1555540"/>
                    <a:pt x="1715699" y="1544289"/>
                  </a:cubicBezTo>
                  <a:cubicBezTo>
                    <a:pt x="1719080" y="1533038"/>
                    <a:pt x="1693224" y="1476894"/>
                    <a:pt x="1683110" y="1472405"/>
                  </a:cubicBezTo>
                  <a:cubicBezTo>
                    <a:pt x="1672995" y="1467916"/>
                    <a:pt x="1648304" y="1478088"/>
                    <a:pt x="1655038" y="1464535"/>
                  </a:cubicBezTo>
                  <a:cubicBezTo>
                    <a:pt x="1661772" y="1450982"/>
                    <a:pt x="1677512" y="1427599"/>
                    <a:pt x="1688735" y="1400521"/>
                  </a:cubicBezTo>
                  <a:cubicBezTo>
                    <a:pt x="1699958" y="1373444"/>
                    <a:pt x="1684246" y="1339861"/>
                    <a:pt x="1684246" y="1318523"/>
                  </a:cubicBezTo>
                  <a:cubicBezTo>
                    <a:pt x="1684246" y="1297185"/>
                    <a:pt x="1724677" y="1271330"/>
                    <a:pt x="1728058" y="1253373"/>
                  </a:cubicBezTo>
                  <a:cubicBezTo>
                    <a:pt x="1731439" y="1235416"/>
                    <a:pt x="1742662" y="1152281"/>
                    <a:pt x="1752777" y="1143274"/>
                  </a:cubicBezTo>
                  <a:cubicBezTo>
                    <a:pt x="1762892" y="1134267"/>
                    <a:pt x="1807812" y="1117447"/>
                    <a:pt x="1808920" y="1094973"/>
                  </a:cubicBezTo>
                  <a:cubicBezTo>
                    <a:pt x="1810281" y="1077965"/>
                    <a:pt x="1812941" y="1061085"/>
                    <a:pt x="1816876" y="1044484"/>
                  </a:cubicBezTo>
                  <a:lnTo>
                    <a:pt x="1796675" y="1052354"/>
                  </a:lnTo>
                  <a:cubicBezTo>
                    <a:pt x="1796675" y="1052354"/>
                    <a:pt x="1713596" y="969759"/>
                    <a:pt x="1714733" y="949529"/>
                  </a:cubicBezTo>
                  <a:cubicBezTo>
                    <a:pt x="1715869" y="929299"/>
                    <a:pt x="1710158" y="896227"/>
                    <a:pt x="1711295" y="883868"/>
                  </a:cubicBezTo>
                  <a:cubicBezTo>
                    <a:pt x="1712431" y="871508"/>
                    <a:pt x="1696691" y="850170"/>
                    <a:pt x="1695554" y="831077"/>
                  </a:cubicBezTo>
                  <a:cubicBezTo>
                    <a:pt x="1694418" y="811984"/>
                    <a:pt x="1682087" y="795107"/>
                    <a:pt x="1692202" y="782776"/>
                  </a:cubicBezTo>
                  <a:cubicBezTo>
                    <a:pt x="1699492" y="773275"/>
                    <a:pt x="1705885" y="763117"/>
                    <a:pt x="1711295" y="752431"/>
                  </a:cubicBezTo>
                  <a:cubicBezTo>
                    <a:pt x="1711295" y="752431"/>
                    <a:pt x="1639411" y="704130"/>
                    <a:pt x="1624807" y="699641"/>
                  </a:cubicBezTo>
                  <a:cubicBezTo>
                    <a:pt x="1610203" y="695151"/>
                    <a:pt x="1600088" y="690662"/>
                    <a:pt x="1594463" y="683929"/>
                  </a:cubicBezTo>
                  <a:cubicBezTo>
                    <a:pt x="1588837" y="677195"/>
                    <a:pt x="1576506" y="623268"/>
                    <a:pt x="1573125" y="613153"/>
                  </a:cubicBezTo>
                  <a:cubicBezTo>
                    <a:pt x="1569744" y="603038"/>
                    <a:pt x="1559657" y="596304"/>
                    <a:pt x="1554031" y="605283"/>
                  </a:cubicBezTo>
                  <a:cubicBezTo>
                    <a:pt x="1548406" y="614261"/>
                    <a:pt x="1537183" y="628865"/>
                    <a:pt x="1527068" y="631110"/>
                  </a:cubicBezTo>
                  <a:cubicBezTo>
                    <a:pt x="1516953" y="633354"/>
                    <a:pt x="1484449" y="633354"/>
                    <a:pt x="1486637" y="624376"/>
                  </a:cubicBezTo>
                  <a:cubicBezTo>
                    <a:pt x="1488825" y="615397"/>
                    <a:pt x="1502349" y="598549"/>
                    <a:pt x="1495615" y="579456"/>
                  </a:cubicBezTo>
                  <a:cubicBezTo>
                    <a:pt x="1488881" y="560362"/>
                    <a:pt x="1456292" y="560362"/>
                    <a:pt x="1468652" y="551356"/>
                  </a:cubicBezTo>
                  <a:cubicBezTo>
                    <a:pt x="1481011" y="542349"/>
                    <a:pt x="1530449" y="524392"/>
                    <a:pt x="1534938" y="533399"/>
                  </a:cubicBezTo>
                  <a:cubicBezTo>
                    <a:pt x="1539427" y="542406"/>
                    <a:pt x="1548406" y="582808"/>
                    <a:pt x="1559657" y="569341"/>
                  </a:cubicBezTo>
                  <a:cubicBezTo>
                    <a:pt x="1570908" y="555873"/>
                    <a:pt x="1579858" y="561470"/>
                    <a:pt x="1588837" y="570449"/>
                  </a:cubicBezTo>
                  <a:cubicBezTo>
                    <a:pt x="1597815" y="579427"/>
                    <a:pt x="1636030" y="596304"/>
                    <a:pt x="1625773" y="577211"/>
                  </a:cubicBezTo>
                  <a:cubicBezTo>
                    <a:pt x="1615516" y="558118"/>
                    <a:pt x="1611169" y="481716"/>
                    <a:pt x="1611169" y="481716"/>
                  </a:cubicBezTo>
                  <a:cubicBezTo>
                    <a:pt x="1611169" y="481716"/>
                    <a:pt x="1661715" y="453645"/>
                    <a:pt x="1656118" y="441285"/>
                  </a:cubicBezTo>
                  <a:cubicBezTo>
                    <a:pt x="1650520" y="428926"/>
                    <a:pt x="1615658" y="395229"/>
                    <a:pt x="1617903" y="384006"/>
                  </a:cubicBezTo>
                  <a:cubicBezTo>
                    <a:pt x="1620147" y="372783"/>
                    <a:pt x="1605572" y="340193"/>
                    <a:pt x="1604435" y="325589"/>
                  </a:cubicBezTo>
                  <a:cubicBezTo>
                    <a:pt x="1603299" y="310985"/>
                    <a:pt x="1614550" y="297489"/>
                    <a:pt x="1603299" y="281777"/>
                  </a:cubicBezTo>
                  <a:cubicBezTo>
                    <a:pt x="1592047" y="266065"/>
                    <a:pt x="1566363" y="227793"/>
                    <a:pt x="1542666" y="251433"/>
                  </a:cubicBezTo>
                  <a:cubicBezTo>
                    <a:pt x="1529639" y="264821"/>
                    <a:pt x="1514976" y="276515"/>
                    <a:pt x="1499025" y="286238"/>
                  </a:cubicBezTo>
                  <a:cubicBezTo>
                    <a:pt x="1499025" y="286238"/>
                    <a:pt x="1506867" y="253677"/>
                    <a:pt x="1500133" y="239073"/>
                  </a:cubicBezTo>
                  <a:cubicBezTo>
                    <a:pt x="1493399" y="224469"/>
                    <a:pt x="1481040" y="224469"/>
                    <a:pt x="1467572" y="212110"/>
                  </a:cubicBezTo>
                  <a:cubicBezTo>
                    <a:pt x="1454105" y="199750"/>
                    <a:pt x="1464191" y="177276"/>
                    <a:pt x="1449587" y="163808"/>
                  </a:cubicBezTo>
                  <a:cubicBezTo>
                    <a:pt x="1434983" y="150341"/>
                    <a:pt x="1400178" y="116615"/>
                    <a:pt x="1400178" y="116615"/>
                  </a:cubicBezTo>
                  <a:lnTo>
                    <a:pt x="1431630" y="81810"/>
                  </a:lnTo>
                  <a:cubicBezTo>
                    <a:pt x="1431630" y="81810"/>
                    <a:pt x="1424868" y="64961"/>
                    <a:pt x="1421515" y="64961"/>
                  </a:cubicBezTo>
                  <a:cubicBezTo>
                    <a:pt x="1418163" y="64961"/>
                    <a:pt x="1402422" y="70644"/>
                    <a:pt x="1402422" y="70644"/>
                  </a:cubicBezTo>
                  <a:cubicBezTo>
                    <a:pt x="1402422" y="70644"/>
                    <a:pt x="1382192" y="63910"/>
                    <a:pt x="1382192" y="54931"/>
                  </a:cubicBezTo>
                  <a:cubicBezTo>
                    <a:pt x="1382192" y="45953"/>
                    <a:pt x="1395660" y="26831"/>
                    <a:pt x="1395660" y="26831"/>
                  </a:cubicBezTo>
                  <a:lnTo>
                    <a:pt x="1434983" y="42572"/>
                  </a:lnTo>
                  <a:close/>
                </a:path>
              </a:pathLst>
            </a:custGeom>
            <a:grpFill/>
            <a:ln w="2839" cap="flat">
              <a:noFill/>
              <a:prstDash val="solid"/>
              <a:miter/>
            </a:ln>
          </p:spPr>
          <p:txBody>
            <a:bodyPr rtlCol="0" anchor="ctr"/>
            <a:lstStyle/>
            <a:p>
              <a:endParaRPr lang="en-US"/>
            </a:p>
          </p:txBody>
        </p:sp>
        <p:sp>
          <p:nvSpPr>
            <p:cNvPr id="22" name="Graphic 10">
              <a:extLst>
                <a:ext uri="{FF2B5EF4-FFF2-40B4-BE49-F238E27FC236}">
                  <a16:creationId xmlns:a16="http://schemas.microsoft.com/office/drawing/2014/main" id="{89849BC4-9681-44F7-B7DB-900799C7D27C}"/>
                </a:ext>
              </a:extLst>
            </p:cNvPr>
            <p:cNvSpPr/>
            <p:nvPr/>
          </p:nvSpPr>
          <p:spPr>
            <a:xfrm>
              <a:off x="6621105" y="1405322"/>
              <a:ext cx="132801" cy="187945"/>
            </a:xfrm>
            <a:custGeom>
              <a:avLst/>
              <a:gdLst>
                <a:gd name="connsiteX0" fmla="*/ 33971 w 132801"/>
                <a:gd name="connsiteY0" fmla="*/ 6273 h 187945"/>
                <a:gd name="connsiteX1" fmla="*/ 273 w 132801"/>
                <a:gd name="connsiteY1" fmla="*/ 6273 h 187945"/>
                <a:gd name="connsiteX2" fmla="*/ 24992 w 132801"/>
                <a:gd name="connsiteY2" fmla="*/ 136573 h 187945"/>
                <a:gd name="connsiteX3" fmla="*/ 80027 w 132801"/>
                <a:gd name="connsiteY3" fmla="*/ 174760 h 187945"/>
                <a:gd name="connsiteX4" fmla="*/ 128329 w 132801"/>
                <a:gd name="connsiteY4" fmla="*/ 174760 h 187945"/>
                <a:gd name="connsiteX5" fmla="*/ 99121 w 132801"/>
                <a:gd name="connsiteY5" fmla="*/ 120776 h 187945"/>
                <a:gd name="connsiteX6" fmla="*/ 119350 w 132801"/>
                <a:gd name="connsiteY6" fmla="*/ 105064 h 187945"/>
                <a:gd name="connsiteX7" fmla="*/ 91279 w 132801"/>
                <a:gd name="connsiteY7" fmla="*/ 56762 h 187945"/>
                <a:gd name="connsiteX8" fmla="*/ 33971 w 132801"/>
                <a:gd name="connsiteY8" fmla="*/ 6273 h 18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801" h="187945">
                  <a:moveTo>
                    <a:pt x="33971" y="6273"/>
                  </a:moveTo>
                  <a:cubicBezTo>
                    <a:pt x="33971" y="6273"/>
                    <a:pt x="2518" y="-8331"/>
                    <a:pt x="273" y="6273"/>
                  </a:cubicBezTo>
                  <a:cubicBezTo>
                    <a:pt x="-1971" y="20877"/>
                    <a:pt x="2518" y="110718"/>
                    <a:pt x="24992" y="136573"/>
                  </a:cubicBezTo>
                  <a:cubicBezTo>
                    <a:pt x="47467" y="162429"/>
                    <a:pt x="51956" y="163508"/>
                    <a:pt x="80027" y="174760"/>
                  </a:cubicBezTo>
                  <a:cubicBezTo>
                    <a:pt x="108099" y="186011"/>
                    <a:pt x="145177" y="197206"/>
                    <a:pt x="128329" y="174760"/>
                  </a:cubicBezTo>
                  <a:cubicBezTo>
                    <a:pt x="111480" y="152314"/>
                    <a:pt x="84516" y="123077"/>
                    <a:pt x="99121" y="120776"/>
                  </a:cubicBezTo>
                  <a:cubicBezTo>
                    <a:pt x="113725" y="118475"/>
                    <a:pt x="129465" y="121912"/>
                    <a:pt x="119350" y="105064"/>
                  </a:cubicBezTo>
                  <a:cubicBezTo>
                    <a:pt x="109235" y="88215"/>
                    <a:pt x="113668" y="83698"/>
                    <a:pt x="91279" y="56762"/>
                  </a:cubicBezTo>
                  <a:cubicBezTo>
                    <a:pt x="68890" y="29827"/>
                    <a:pt x="33971" y="6273"/>
                    <a:pt x="33971" y="6273"/>
                  </a:cubicBezTo>
                  <a:close/>
                </a:path>
              </a:pathLst>
            </a:custGeom>
            <a:grpFill/>
            <a:ln w="2839" cap="flat">
              <a:noFill/>
              <a:prstDash val="solid"/>
              <a:miter/>
            </a:ln>
          </p:spPr>
          <p:txBody>
            <a:bodyPr rtlCol="0" anchor="ctr"/>
            <a:lstStyle/>
            <a:p>
              <a:endParaRPr lang="en-US"/>
            </a:p>
          </p:txBody>
        </p:sp>
        <p:sp>
          <p:nvSpPr>
            <p:cNvPr id="23" name="Graphic 10">
              <a:extLst>
                <a:ext uri="{FF2B5EF4-FFF2-40B4-BE49-F238E27FC236}">
                  <a16:creationId xmlns:a16="http://schemas.microsoft.com/office/drawing/2014/main" id="{91C89D29-922C-4A05-8DE3-8DA092685A3E}"/>
                </a:ext>
              </a:extLst>
            </p:cNvPr>
            <p:cNvSpPr/>
            <p:nvPr/>
          </p:nvSpPr>
          <p:spPr>
            <a:xfrm>
              <a:off x="6721607" y="1313078"/>
              <a:ext cx="195788" cy="122780"/>
            </a:xfrm>
            <a:custGeom>
              <a:avLst/>
              <a:gdLst>
                <a:gd name="connsiteX0" fmla="*/ -244 w 195788"/>
                <a:gd name="connsiteY0" fmla="*/ 92011 h 122780"/>
                <a:gd name="connsiteX1" fmla="*/ 24475 w 195788"/>
                <a:gd name="connsiteY1" fmla="*/ 49080 h 122780"/>
                <a:gd name="connsiteX2" fmla="*/ 69395 w 195788"/>
                <a:gd name="connsiteY2" fmla="*/ 5267 h 122780"/>
                <a:gd name="connsiteX3" fmla="*/ 125566 w 195788"/>
                <a:gd name="connsiteY3" fmla="*/ 5267 h 122780"/>
                <a:gd name="connsiteX4" fmla="*/ 195206 w 195788"/>
                <a:gd name="connsiteY4" fmla="*/ 45897 h 122780"/>
                <a:gd name="connsiteX5" fmla="*/ 145910 w 195788"/>
                <a:gd name="connsiteY5" fmla="*/ 103603 h 122780"/>
                <a:gd name="connsiteX6" fmla="*/ 87380 w 195788"/>
                <a:gd name="connsiteY6" fmla="*/ 24361 h 122780"/>
                <a:gd name="connsiteX7" fmla="*/ 101586 w 195788"/>
                <a:gd name="connsiteY7" fmla="*/ 117071 h 122780"/>
                <a:gd name="connsiteX8" fmla="*/ 67264 w 195788"/>
                <a:gd name="connsiteY8" fmla="*/ 112837 h 122780"/>
                <a:gd name="connsiteX9" fmla="*/ 32174 w 195788"/>
                <a:gd name="connsiteY9" fmla="*/ 92011 h 122780"/>
                <a:gd name="connsiteX10" fmla="*/ 16718 w 195788"/>
                <a:gd name="connsiteY10" fmla="*/ 114230 h 122780"/>
                <a:gd name="connsiteX11" fmla="*/ -244 w 195788"/>
                <a:gd name="connsiteY11" fmla="*/ 92011 h 12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788" h="122780">
                  <a:moveTo>
                    <a:pt x="-244" y="92011"/>
                  </a:moveTo>
                  <a:cubicBezTo>
                    <a:pt x="-244" y="87266"/>
                    <a:pt x="6489" y="64820"/>
                    <a:pt x="24475" y="49080"/>
                  </a:cubicBezTo>
                  <a:cubicBezTo>
                    <a:pt x="42460" y="33339"/>
                    <a:pt x="62661" y="12001"/>
                    <a:pt x="69395" y="5267"/>
                  </a:cubicBezTo>
                  <a:cubicBezTo>
                    <a:pt x="76129" y="-1466"/>
                    <a:pt x="108718" y="-2603"/>
                    <a:pt x="125566" y="5267"/>
                  </a:cubicBezTo>
                  <a:cubicBezTo>
                    <a:pt x="142415" y="13138"/>
                    <a:pt x="190716" y="34845"/>
                    <a:pt x="195206" y="45897"/>
                  </a:cubicBezTo>
                  <a:cubicBezTo>
                    <a:pt x="199695" y="56950"/>
                    <a:pt x="158269" y="112610"/>
                    <a:pt x="145910" y="103603"/>
                  </a:cubicBezTo>
                  <a:cubicBezTo>
                    <a:pt x="133550" y="94597"/>
                    <a:pt x="97381" y="19275"/>
                    <a:pt x="87380" y="24361"/>
                  </a:cubicBezTo>
                  <a:cubicBezTo>
                    <a:pt x="68230" y="34078"/>
                    <a:pt x="112696" y="110081"/>
                    <a:pt x="101586" y="117071"/>
                  </a:cubicBezTo>
                  <a:cubicBezTo>
                    <a:pt x="90477" y="124060"/>
                    <a:pt x="87380" y="126078"/>
                    <a:pt x="67264" y="112837"/>
                  </a:cubicBezTo>
                  <a:cubicBezTo>
                    <a:pt x="47148" y="99597"/>
                    <a:pt x="36408" y="82152"/>
                    <a:pt x="32174" y="92011"/>
                  </a:cubicBezTo>
                  <a:cubicBezTo>
                    <a:pt x="27941" y="101870"/>
                    <a:pt x="26833" y="129942"/>
                    <a:pt x="16718" y="114230"/>
                  </a:cubicBezTo>
                  <a:cubicBezTo>
                    <a:pt x="11842" y="106260"/>
                    <a:pt x="6160" y="98813"/>
                    <a:pt x="-244" y="92011"/>
                  </a:cubicBezTo>
                  <a:close/>
                </a:path>
              </a:pathLst>
            </a:custGeom>
            <a:grpFill/>
            <a:ln w="2839" cap="flat">
              <a:noFill/>
              <a:prstDash val="solid"/>
              <a:miter/>
            </a:ln>
          </p:spPr>
          <p:txBody>
            <a:bodyPr rtlCol="0" anchor="ctr"/>
            <a:lstStyle/>
            <a:p>
              <a:endParaRPr lang="en-US"/>
            </a:p>
          </p:txBody>
        </p:sp>
        <p:sp>
          <p:nvSpPr>
            <p:cNvPr id="24" name="Graphic 10">
              <a:extLst>
                <a:ext uri="{FF2B5EF4-FFF2-40B4-BE49-F238E27FC236}">
                  <a16:creationId xmlns:a16="http://schemas.microsoft.com/office/drawing/2014/main" id="{80014324-7EB7-476B-B707-A4C02F495158}"/>
                </a:ext>
              </a:extLst>
            </p:cNvPr>
            <p:cNvSpPr/>
            <p:nvPr/>
          </p:nvSpPr>
          <p:spPr>
            <a:xfrm>
              <a:off x="6743340" y="1451432"/>
              <a:ext cx="40774" cy="42066"/>
            </a:xfrm>
            <a:custGeom>
              <a:avLst/>
              <a:gdLst>
                <a:gd name="connsiteX0" fmla="*/ 40530 w 40774"/>
                <a:gd name="connsiteY0" fmla="*/ 4771 h 42066"/>
                <a:gd name="connsiteX1" fmla="*/ 71 w 40774"/>
                <a:gd name="connsiteY1" fmla="*/ 4771 h 42066"/>
                <a:gd name="connsiteX2" fmla="*/ 34905 w 40774"/>
                <a:gd name="connsiteY2" fmla="*/ 41849 h 42066"/>
              </a:gdLst>
              <a:ahLst/>
              <a:cxnLst>
                <a:cxn ang="0">
                  <a:pos x="connsiteX0" y="connsiteY0"/>
                </a:cxn>
                <a:cxn ang="0">
                  <a:pos x="connsiteX1" y="connsiteY1"/>
                </a:cxn>
                <a:cxn ang="0">
                  <a:pos x="connsiteX2" y="connsiteY2"/>
                </a:cxn>
              </a:cxnLst>
              <a:rect l="l" t="t" r="r" b="b"/>
              <a:pathLst>
                <a:path w="40774" h="42066">
                  <a:moveTo>
                    <a:pt x="40530" y="4771"/>
                  </a:moveTo>
                  <a:cubicBezTo>
                    <a:pt x="40530" y="4771"/>
                    <a:pt x="-4418" y="-6452"/>
                    <a:pt x="71" y="4771"/>
                  </a:cubicBezTo>
                  <a:cubicBezTo>
                    <a:pt x="4560" y="15994"/>
                    <a:pt x="34905" y="41849"/>
                    <a:pt x="34905" y="41849"/>
                  </a:cubicBezTo>
                  <a:close/>
                </a:path>
              </a:pathLst>
            </a:custGeom>
            <a:grpFill/>
            <a:ln w="2839" cap="flat">
              <a:noFill/>
              <a:prstDash val="solid"/>
              <a:miter/>
            </a:ln>
          </p:spPr>
          <p:txBody>
            <a:bodyPr rtlCol="0" anchor="ctr"/>
            <a:lstStyle/>
            <a:p>
              <a:endParaRPr lang="en-US"/>
            </a:p>
          </p:txBody>
        </p:sp>
        <p:sp>
          <p:nvSpPr>
            <p:cNvPr id="25" name="Graphic 10">
              <a:extLst>
                <a:ext uri="{FF2B5EF4-FFF2-40B4-BE49-F238E27FC236}">
                  <a16:creationId xmlns:a16="http://schemas.microsoft.com/office/drawing/2014/main" id="{B4D0DFD9-62CF-478A-BA51-EB090A39EF8E}"/>
                </a:ext>
              </a:extLst>
            </p:cNvPr>
            <p:cNvSpPr/>
            <p:nvPr/>
          </p:nvSpPr>
          <p:spPr>
            <a:xfrm>
              <a:off x="6778860" y="1493811"/>
              <a:ext cx="88925" cy="118527"/>
            </a:xfrm>
            <a:custGeom>
              <a:avLst/>
              <a:gdLst>
                <a:gd name="connsiteX0" fmla="*/ 40384 w 88925"/>
                <a:gd name="connsiteY0" fmla="*/ -217 h 118527"/>
                <a:gd name="connsiteX1" fmla="*/ -218 w 88925"/>
                <a:gd name="connsiteY1" fmla="*/ 36719 h 118527"/>
                <a:gd name="connsiteX2" fmla="*/ 8789 w 88925"/>
                <a:gd name="connsiteY2" fmla="*/ 88401 h 118527"/>
                <a:gd name="connsiteX3" fmla="*/ 57090 w 88925"/>
                <a:gd name="connsiteY3" fmla="*/ 115365 h 118527"/>
                <a:gd name="connsiteX4" fmla="*/ 88543 w 88925"/>
                <a:gd name="connsiteY4" fmla="*/ 108603 h 118527"/>
                <a:gd name="connsiteX5" fmla="*/ 66069 w 88925"/>
                <a:gd name="connsiteY5" fmla="*/ 67263 h 118527"/>
                <a:gd name="connsiteX6" fmla="*/ 40384 w 88925"/>
                <a:gd name="connsiteY6" fmla="*/ -217 h 11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25" h="118527">
                  <a:moveTo>
                    <a:pt x="40384" y="-217"/>
                  </a:moveTo>
                  <a:cubicBezTo>
                    <a:pt x="32372" y="-217"/>
                    <a:pt x="-1326" y="27854"/>
                    <a:pt x="-218" y="36719"/>
                  </a:cubicBezTo>
                  <a:cubicBezTo>
                    <a:pt x="891" y="45584"/>
                    <a:pt x="3163" y="86157"/>
                    <a:pt x="8789" y="88401"/>
                  </a:cubicBezTo>
                  <a:cubicBezTo>
                    <a:pt x="14415" y="90646"/>
                    <a:pt x="49220" y="113120"/>
                    <a:pt x="57090" y="115365"/>
                  </a:cubicBezTo>
                  <a:cubicBezTo>
                    <a:pt x="64961" y="117610"/>
                    <a:pt x="90788" y="123207"/>
                    <a:pt x="88543" y="108603"/>
                  </a:cubicBezTo>
                  <a:cubicBezTo>
                    <a:pt x="86299" y="93999"/>
                    <a:pt x="67291" y="81781"/>
                    <a:pt x="66069" y="67263"/>
                  </a:cubicBezTo>
                  <a:cubicBezTo>
                    <a:pt x="64847" y="52744"/>
                    <a:pt x="40384" y="-217"/>
                    <a:pt x="40384" y="-217"/>
                  </a:cubicBezTo>
                  <a:close/>
                </a:path>
              </a:pathLst>
            </a:custGeom>
            <a:grpFill/>
            <a:ln w="2839" cap="flat">
              <a:noFill/>
              <a:prstDash val="solid"/>
              <a:miter/>
            </a:ln>
          </p:spPr>
          <p:txBody>
            <a:bodyPr rtlCol="0" anchor="ctr"/>
            <a:lstStyle/>
            <a:p>
              <a:endParaRPr lang="en-US"/>
            </a:p>
          </p:txBody>
        </p:sp>
        <p:sp>
          <p:nvSpPr>
            <p:cNvPr id="26" name="Graphic 10">
              <a:extLst>
                <a:ext uri="{FF2B5EF4-FFF2-40B4-BE49-F238E27FC236}">
                  <a16:creationId xmlns:a16="http://schemas.microsoft.com/office/drawing/2014/main" id="{CC40F5CB-D2B1-492C-B02D-DEF2F37163D4}"/>
                </a:ext>
              </a:extLst>
            </p:cNvPr>
            <p:cNvSpPr/>
            <p:nvPr/>
          </p:nvSpPr>
          <p:spPr>
            <a:xfrm>
              <a:off x="6859777" y="1451107"/>
              <a:ext cx="46056" cy="42704"/>
            </a:xfrm>
            <a:custGeom>
              <a:avLst/>
              <a:gdLst>
                <a:gd name="connsiteX0" fmla="*/ 16604 w 46056"/>
                <a:gd name="connsiteY0" fmla="*/ -217 h 42704"/>
                <a:gd name="connsiteX1" fmla="*/ -244 w 46056"/>
                <a:gd name="connsiteY1" fmla="*/ 15836 h 42704"/>
                <a:gd name="connsiteX2" fmla="*/ 27827 w 46056"/>
                <a:gd name="connsiteY2" fmla="*/ 42487 h 42704"/>
                <a:gd name="connsiteX3" fmla="*/ 45812 w 46056"/>
                <a:gd name="connsiteY3" fmla="*/ 21121 h 42704"/>
              </a:gdLst>
              <a:ahLst/>
              <a:cxnLst>
                <a:cxn ang="0">
                  <a:pos x="connsiteX0" y="connsiteY0"/>
                </a:cxn>
                <a:cxn ang="0">
                  <a:pos x="connsiteX1" y="connsiteY1"/>
                </a:cxn>
                <a:cxn ang="0">
                  <a:pos x="connsiteX2" y="connsiteY2"/>
                </a:cxn>
                <a:cxn ang="0">
                  <a:pos x="connsiteX3" y="connsiteY3"/>
                </a:cxn>
              </a:cxnLst>
              <a:rect l="l" t="t" r="r" b="b"/>
              <a:pathLst>
                <a:path w="46056" h="42704">
                  <a:moveTo>
                    <a:pt x="16604" y="-217"/>
                  </a:moveTo>
                  <a:lnTo>
                    <a:pt x="-244" y="15836"/>
                  </a:lnTo>
                  <a:cubicBezTo>
                    <a:pt x="-244" y="15836"/>
                    <a:pt x="24474" y="42487"/>
                    <a:pt x="27827" y="42487"/>
                  </a:cubicBezTo>
                  <a:cubicBezTo>
                    <a:pt x="31180" y="42487"/>
                    <a:pt x="45812" y="21121"/>
                    <a:pt x="45812" y="21121"/>
                  </a:cubicBezTo>
                  <a:close/>
                </a:path>
              </a:pathLst>
            </a:custGeom>
            <a:grpFill/>
            <a:ln w="2839" cap="flat">
              <a:noFill/>
              <a:prstDash val="solid"/>
              <a:miter/>
            </a:ln>
          </p:spPr>
          <p:txBody>
            <a:bodyPr rtlCol="0" anchor="ctr"/>
            <a:lstStyle/>
            <a:p>
              <a:endParaRPr lang="en-US"/>
            </a:p>
          </p:txBody>
        </p:sp>
        <p:sp>
          <p:nvSpPr>
            <p:cNvPr id="27" name="Graphic 10">
              <a:extLst>
                <a:ext uri="{FF2B5EF4-FFF2-40B4-BE49-F238E27FC236}">
                  <a16:creationId xmlns:a16="http://schemas.microsoft.com/office/drawing/2014/main" id="{1DC907FE-64A2-43AB-B291-80A44EE82850}"/>
                </a:ext>
              </a:extLst>
            </p:cNvPr>
            <p:cNvSpPr/>
            <p:nvPr/>
          </p:nvSpPr>
          <p:spPr>
            <a:xfrm>
              <a:off x="6926454" y="1426388"/>
              <a:ext cx="42824" cy="61797"/>
            </a:xfrm>
            <a:custGeom>
              <a:avLst/>
              <a:gdLst>
                <a:gd name="connsiteX0" fmla="*/ 5502 w 42824"/>
                <a:gd name="connsiteY0" fmla="*/ -217 h 61797"/>
                <a:gd name="connsiteX1" fmla="*/ 1013 w 42824"/>
                <a:gd name="connsiteY1" fmla="*/ 40555 h 61797"/>
                <a:gd name="connsiteX2" fmla="*/ 10019 w 42824"/>
                <a:gd name="connsiteY2" fmla="*/ 61580 h 61797"/>
                <a:gd name="connsiteX3" fmla="*/ 42580 w 42824"/>
                <a:gd name="connsiteY3" fmla="*/ 30696 h 61797"/>
              </a:gdLst>
              <a:ahLst/>
              <a:cxnLst>
                <a:cxn ang="0">
                  <a:pos x="connsiteX0" y="connsiteY0"/>
                </a:cxn>
                <a:cxn ang="0">
                  <a:pos x="connsiteX1" y="connsiteY1"/>
                </a:cxn>
                <a:cxn ang="0">
                  <a:pos x="connsiteX2" y="connsiteY2"/>
                </a:cxn>
                <a:cxn ang="0">
                  <a:pos x="connsiteX3" y="connsiteY3"/>
                </a:cxn>
              </a:cxnLst>
              <a:rect l="l" t="t" r="r" b="b"/>
              <a:pathLst>
                <a:path w="42824" h="61797">
                  <a:moveTo>
                    <a:pt x="5502" y="-217"/>
                  </a:moveTo>
                  <a:cubicBezTo>
                    <a:pt x="5502" y="-217"/>
                    <a:pt x="-3477" y="31860"/>
                    <a:pt x="1013" y="40555"/>
                  </a:cubicBezTo>
                  <a:cubicBezTo>
                    <a:pt x="4380" y="47402"/>
                    <a:pt x="7386" y="54420"/>
                    <a:pt x="10019" y="61580"/>
                  </a:cubicBezTo>
                  <a:lnTo>
                    <a:pt x="42580" y="30696"/>
                  </a:lnTo>
                  <a:close/>
                </a:path>
              </a:pathLst>
            </a:custGeom>
            <a:grpFill/>
            <a:ln w="2839" cap="flat">
              <a:noFill/>
              <a:prstDash val="solid"/>
              <a:miter/>
            </a:ln>
          </p:spPr>
          <p:txBody>
            <a:bodyPr rtlCol="0" anchor="ctr"/>
            <a:lstStyle/>
            <a:p>
              <a:endParaRPr lang="en-US"/>
            </a:p>
          </p:txBody>
        </p:sp>
        <p:sp>
          <p:nvSpPr>
            <p:cNvPr id="28" name="Graphic 10">
              <a:extLst>
                <a:ext uri="{FF2B5EF4-FFF2-40B4-BE49-F238E27FC236}">
                  <a16:creationId xmlns:a16="http://schemas.microsoft.com/office/drawing/2014/main" id="{BF0BF4A3-D508-4739-8821-73615D077B1D}"/>
                </a:ext>
              </a:extLst>
            </p:cNvPr>
            <p:cNvSpPr/>
            <p:nvPr/>
          </p:nvSpPr>
          <p:spPr>
            <a:xfrm>
              <a:off x="6988103" y="1441759"/>
              <a:ext cx="40038" cy="61387"/>
            </a:xfrm>
            <a:custGeom>
              <a:avLst/>
              <a:gdLst>
                <a:gd name="connsiteX0" fmla="*/ 7355 w 40038"/>
                <a:gd name="connsiteY0" fmla="*/ -217 h 61387"/>
                <a:gd name="connsiteX1" fmla="*/ 2838 w 40038"/>
                <a:gd name="connsiteY1" fmla="*/ 47942 h 61387"/>
                <a:gd name="connsiteX2" fmla="*/ 39774 w 40038"/>
                <a:gd name="connsiteY2" fmla="*/ 54818 h 61387"/>
                <a:gd name="connsiteX3" fmla="*/ 7355 w 40038"/>
                <a:gd name="connsiteY3" fmla="*/ -217 h 61387"/>
              </a:gdLst>
              <a:ahLst/>
              <a:cxnLst>
                <a:cxn ang="0">
                  <a:pos x="connsiteX0" y="connsiteY0"/>
                </a:cxn>
                <a:cxn ang="0">
                  <a:pos x="connsiteX1" y="connsiteY1"/>
                </a:cxn>
                <a:cxn ang="0">
                  <a:pos x="connsiteX2" y="connsiteY2"/>
                </a:cxn>
                <a:cxn ang="0">
                  <a:pos x="connsiteX3" y="connsiteY3"/>
                </a:cxn>
              </a:cxnLst>
              <a:rect l="l" t="t" r="r" b="b"/>
              <a:pathLst>
                <a:path w="40038" h="61387">
                  <a:moveTo>
                    <a:pt x="7355" y="-217"/>
                  </a:moveTo>
                  <a:cubicBezTo>
                    <a:pt x="7355" y="-217"/>
                    <a:pt x="-6141" y="34332"/>
                    <a:pt x="2838" y="47942"/>
                  </a:cubicBezTo>
                  <a:cubicBezTo>
                    <a:pt x="11816" y="61552"/>
                    <a:pt x="38808" y="66041"/>
                    <a:pt x="39774" y="54818"/>
                  </a:cubicBezTo>
                  <a:cubicBezTo>
                    <a:pt x="40740" y="43595"/>
                    <a:pt x="7355" y="-217"/>
                    <a:pt x="7355" y="-217"/>
                  </a:cubicBezTo>
                  <a:close/>
                </a:path>
              </a:pathLst>
            </a:custGeom>
            <a:grpFill/>
            <a:ln w="2839" cap="flat">
              <a:noFill/>
              <a:prstDash val="solid"/>
              <a:miter/>
            </a:ln>
          </p:spPr>
          <p:txBody>
            <a:bodyPr rtlCol="0" anchor="ctr"/>
            <a:lstStyle/>
            <a:p>
              <a:endParaRPr lang="en-US"/>
            </a:p>
          </p:txBody>
        </p:sp>
        <p:sp>
          <p:nvSpPr>
            <p:cNvPr id="29" name="Graphic 10">
              <a:extLst>
                <a:ext uri="{FF2B5EF4-FFF2-40B4-BE49-F238E27FC236}">
                  <a16:creationId xmlns:a16="http://schemas.microsoft.com/office/drawing/2014/main" id="{978AA61E-5F6B-4DFD-AFFA-8424493E0BE7}"/>
                </a:ext>
              </a:extLst>
            </p:cNvPr>
            <p:cNvSpPr/>
            <p:nvPr/>
          </p:nvSpPr>
          <p:spPr>
            <a:xfrm>
              <a:off x="6958624" y="1313079"/>
              <a:ext cx="57259" cy="68586"/>
            </a:xfrm>
            <a:custGeom>
              <a:avLst/>
              <a:gdLst>
                <a:gd name="connsiteX0" fmla="*/ -244 w 57259"/>
                <a:gd name="connsiteY0" fmla="*/ -217 h 68586"/>
                <a:gd name="connsiteX1" fmla="*/ 49336 w 57259"/>
                <a:gd name="connsiteY1" fmla="*/ 68172 h 68586"/>
                <a:gd name="connsiteX2" fmla="*/ 49336 w 57259"/>
                <a:gd name="connsiteY2" fmla="*/ 22115 h 68586"/>
                <a:gd name="connsiteX3" fmla="*/ -244 w 57259"/>
                <a:gd name="connsiteY3" fmla="*/ -217 h 68586"/>
              </a:gdLst>
              <a:ahLst/>
              <a:cxnLst>
                <a:cxn ang="0">
                  <a:pos x="connsiteX0" y="connsiteY0"/>
                </a:cxn>
                <a:cxn ang="0">
                  <a:pos x="connsiteX1" y="connsiteY1"/>
                </a:cxn>
                <a:cxn ang="0">
                  <a:pos x="connsiteX2" y="connsiteY2"/>
                </a:cxn>
                <a:cxn ang="0">
                  <a:pos x="connsiteX3" y="connsiteY3"/>
                </a:cxn>
              </a:cxnLst>
              <a:rect l="l" t="t" r="r" b="b"/>
              <a:pathLst>
                <a:path w="57259" h="68586">
                  <a:moveTo>
                    <a:pt x="-244" y="-217"/>
                  </a:moveTo>
                  <a:cubicBezTo>
                    <a:pt x="-244" y="-217"/>
                    <a:pt x="41636" y="64819"/>
                    <a:pt x="49336" y="68172"/>
                  </a:cubicBezTo>
                  <a:cubicBezTo>
                    <a:pt x="57035" y="71524"/>
                    <a:pt x="61837" y="31235"/>
                    <a:pt x="49336" y="22115"/>
                  </a:cubicBezTo>
                  <a:cubicBezTo>
                    <a:pt x="36834" y="12995"/>
                    <a:pt x="-244" y="-217"/>
                    <a:pt x="-244" y="-217"/>
                  </a:cubicBezTo>
                  <a:close/>
                </a:path>
              </a:pathLst>
            </a:custGeom>
            <a:grpFill/>
            <a:ln w="2839" cap="flat">
              <a:noFill/>
              <a:prstDash val="solid"/>
              <a:miter/>
            </a:ln>
          </p:spPr>
          <p:txBody>
            <a:bodyPr rtlCol="0" anchor="ctr"/>
            <a:lstStyle/>
            <a:p>
              <a:endParaRPr lang="en-US"/>
            </a:p>
          </p:txBody>
        </p:sp>
        <p:sp>
          <p:nvSpPr>
            <p:cNvPr id="30" name="Graphic 10">
              <a:extLst>
                <a:ext uri="{FF2B5EF4-FFF2-40B4-BE49-F238E27FC236}">
                  <a16:creationId xmlns:a16="http://schemas.microsoft.com/office/drawing/2014/main" id="{72002B43-2965-4A49-B014-F7CBBB9F537B}"/>
                </a:ext>
              </a:extLst>
            </p:cNvPr>
            <p:cNvSpPr/>
            <p:nvPr/>
          </p:nvSpPr>
          <p:spPr>
            <a:xfrm>
              <a:off x="6905619" y="1650910"/>
              <a:ext cx="302124" cy="520303"/>
            </a:xfrm>
            <a:custGeom>
              <a:avLst/>
              <a:gdLst>
                <a:gd name="connsiteX0" fmla="*/ 94328 w 302124"/>
                <a:gd name="connsiteY0" fmla="*/ 1709 h 520303"/>
                <a:gd name="connsiteX1" fmla="*/ 69609 w 302124"/>
                <a:gd name="connsiteY1" fmla="*/ 15660 h 520303"/>
                <a:gd name="connsiteX2" fmla="*/ -30 w 302124"/>
                <a:gd name="connsiteY2" fmla="*/ 185283 h 520303"/>
                <a:gd name="connsiteX3" fmla="*/ 52761 w 302124"/>
                <a:gd name="connsiteY3" fmla="*/ 244807 h 520303"/>
                <a:gd name="connsiteX4" fmla="*/ 93703 w 302124"/>
                <a:gd name="connsiteY4" fmla="*/ 265548 h 520303"/>
                <a:gd name="connsiteX5" fmla="*/ 122428 w 302124"/>
                <a:gd name="connsiteY5" fmla="*/ 394200 h 520303"/>
                <a:gd name="connsiteX6" fmla="*/ 163967 w 302124"/>
                <a:gd name="connsiteY6" fmla="*/ 455997 h 520303"/>
                <a:gd name="connsiteX7" fmla="*/ 221247 w 302124"/>
                <a:gd name="connsiteY7" fmla="*/ 463839 h 520303"/>
                <a:gd name="connsiteX8" fmla="*/ 236988 w 302124"/>
                <a:gd name="connsiteY8" fmla="*/ 507651 h 520303"/>
                <a:gd name="connsiteX9" fmla="*/ 275174 w 302124"/>
                <a:gd name="connsiteY9" fmla="*/ 513334 h 520303"/>
                <a:gd name="connsiteX10" fmla="*/ 299893 w 302124"/>
                <a:gd name="connsiteY10" fmla="*/ 450429 h 520303"/>
                <a:gd name="connsiteX11" fmla="*/ 276282 w 302124"/>
                <a:gd name="connsiteY11" fmla="*/ 402127 h 520303"/>
                <a:gd name="connsiteX12" fmla="*/ 195420 w 302124"/>
                <a:gd name="connsiteY12" fmla="*/ 329107 h 520303"/>
                <a:gd name="connsiteX13" fmla="*/ 176327 w 302124"/>
                <a:gd name="connsiteY13" fmla="*/ 353826 h 520303"/>
                <a:gd name="connsiteX14" fmla="*/ 167320 w 302124"/>
                <a:gd name="connsiteY14" fmla="*/ 400991 h 520303"/>
                <a:gd name="connsiteX15" fmla="*/ 138140 w 302124"/>
                <a:gd name="connsiteY15" fmla="*/ 302143 h 520303"/>
                <a:gd name="connsiteX16" fmla="*/ 102483 w 302124"/>
                <a:gd name="connsiteY16" fmla="*/ 199233 h 520303"/>
                <a:gd name="connsiteX17" fmla="*/ 38299 w 302124"/>
                <a:gd name="connsiteY17" fmla="*/ 185283 h 520303"/>
                <a:gd name="connsiteX18" fmla="*/ 72394 w 302124"/>
                <a:gd name="connsiteY18" fmla="*/ 158774 h 520303"/>
                <a:gd name="connsiteX19" fmla="*/ 102540 w 302124"/>
                <a:gd name="connsiteY19" fmla="*/ 121241 h 520303"/>
                <a:gd name="connsiteX20" fmla="*/ 151011 w 302124"/>
                <a:gd name="connsiteY20" fmla="*/ 114507 h 520303"/>
                <a:gd name="connsiteX21" fmla="*/ 181015 w 302124"/>
                <a:gd name="connsiteY21" fmla="*/ 99903 h 520303"/>
                <a:gd name="connsiteX22" fmla="*/ 116689 w 302124"/>
                <a:gd name="connsiteY22" fmla="*/ 34753 h 520303"/>
                <a:gd name="connsiteX23" fmla="*/ 122371 w 302124"/>
                <a:gd name="connsiteY23" fmla="*/ 5545 h 520303"/>
                <a:gd name="connsiteX24" fmla="*/ 94328 w 302124"/>
                <a:gd name="connsiteY24" fmla="*/ 1709 h 52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2124" h="520303">
                  <a:moveTo>
                    <a:pt x="94328" y="1709"/>
                  </a:moveTo>
                  <a:cubicBezTo>
                    <a:pt x="94328" y="1709"/>
                    <a:pt x="76343" y="1056"/>
                    <a:pt x="69609" y="15660"/>
                  </a:cubicBezTo>
                  <a:cubicBezTo>
                    <a:pt x="62876" y="30264"/>
                    <a:pt x="-4519" y="175168"/>
                    <a:pt x="-30" y="185283"/>
                  </a:cubicBezTo>
                  <a:cubicBezTo>
                    <a:pt x="4459" y="195397"/>
                    <a:pt x="32531" y="236908"/>
                    <a:pt x="52761" y="244807"/>
                  </a:cubicBezTo>
                  <a:cubicBezTo>
                    <a:pt x="72990" y="252706"/>
                    <a:pt x="86003" y="250944"/>
                    <a:pt x="93703" y="265548"/>
                  </a:cubicBezTo>
                  <a:cubicBezTo>
                    <a:pt x="101403" y="280152"/>
                    <a:pt x="120212" y="376357"/>
                    <a:pt x="122428" y="394200"/>
                  </a:cubicBezTo>
                  <a:cubicBezTo>
                    <a:pt x="124644" y="412043"/>
                    <a:pt x="158342" y="454861"/>
                    <a:pt x="163967" y="455997"/>
                  </a:cubicBezTo>
                  <a:cubicBezTo>
                    <a:pt x="169593" y="457134"/>
                    <a:pt x="206586" y="454861"/>
                    <a:pt x="221247" y="463839"/>
                  </a:cubicBezTo>
                  <a:cubicBezTo>
                    <a:pt x="235908" y="472818"/>
                    <a:pt x="232612" y="502026"/>
                    <a:pt x="236988" y="507651"/>
                  </a:cubicBezTo>
                  <a:cubicBezTo>
                    <a:pt x="241363" y="513277"/>
                    <a:pt x="271793" y="528989"/>
                    <a:pt x="275174" y="513334"/>
                  </a:cubicBezTo>
                  <a:cubicBezTo>
                    <a:pt x="278555" y="497679"/>
                    <a:pt x="309980" y="465032"/>
                    <a:pt x="299893" y="450429"/>
                  </a:cubicBezTo>
                  <a:cubicBezTo>
                    <a:pt x="289807" y="435824"/>
                    <a:pt x="290886" y="417868"/>
                    <a:pt x="276282" y="402127"/>
                  </a:cubicBezTo>
                  <a:cubicBezTo>
                    <a:pt x="261678" y="386387"/>
                    <a:pt x="205535" y="340330"/>
                    <a:pt x="195420" y="329107"/>
                  </a:cubicBezTo>
                  <a:cubicBezTo>
                    <a:pt x="185305" y="317884"/>
                    <a:pt x="177435" y="338085"/>
                    <a:pt x="176327" y="353826"/>
                  </a:cubicBezTo>
                  <a:cubicBezTo>
                    <a:pt x="175219" y="369566"/>
                    <a:pt x="174082" y="417868"/>
                    <a:pt x="167320" y="400991"/>
                  </a:cubicBezTo>
                  <a:cubicBezTo>
                    <a:pt x="160558" y="384114"/>
                    <a:pt x="138140" y="330243"/>
                    <a:pt x="138140" y="302143"/>
                  </a:cubicBezTo>
                  <a:cubicBezTo>
                    <a:pt x="138140" y="274043"/>
                    <a:pt x="128054" y="204859"/>
                    <a:pt x="102483" y="199233"/>
                  </a:cubicBezTo>
                  <a:cubicBezTo>
                    <a:pt x="76911" y="193607"/>
                    <a:pt x="26934" y="196392"/>
                    <a:pt x="38299" y="185283"/>
                  </a:cubicBezTo>
                  <a:cubicBezTo>
                    <a:pt x="49664" y="174173"/>
                    <a:pt x="64467" y="180111"/>
                    <a:pt x="72394" y="158774"/>
                  </a:cubicBezTo>
                  <a:cubicBezTo>
                    <a:pt x="80321" y="137436"/>
                    <a:pt x="90322" y="131356"/>
                    <a:pt x="102540" y="121241"/>
                  </a:cubicBezTo>
                  <a:cubicBezTo>
                    <a:pt x="114757" y="111126"/>
                    <a:pt x="143482" y="113370"/>
                    <a:pt x="151011" y="114507"/>
                  </a:cubicBezTo>
                  <a:cubicBezTo>
                    <a:pt x="158541" y="115643"/>
                    <a:pt x="193374" y="118996"/>
                    <a:pt x="181015" y="99903"/>
                  </a:cubicBezTo>
                  <a:cubicBezTo>
                    <a:pt x="168655" y="80810"/>
                    <a:pt x="113421" y="44868"/>
                    <a:pt x="116689" y="34753"/>
                  </a:cubicBezTo>
                  <a:cubicBezTo>
                    <a:pt x="119956" y="24638"/>
                    <a:pt x="131350" y="15660"/>
                    <a:pt x="122371" y="5545"/>
                  </a:cubicBezTo>
                  <a:cubicBezTo>
                    <a:pt x="113393" y="-4570"/>
                    <a:pt x="94328" y="1709"/>
                    <a:pt x="94328" y="1709"/>
                  </a:cubicBezTo>
                  <a:close/>
                </a:path>
              </a:pathLst>
            </a:custGeom>
            <a:grpFill/>
            <a:ln w="2839" cap="flat">
              <a:noFill/>
              <a:prstDash val="solid"/>
              <a:miter/>
            </a:ln>
          </p:spPr>
          <p:txBody>
            <a:bodyPr rtlCol="0" anchor="ctr"/>
            <a:lstStyle/>
            <a:p>
              <a:endParaRPr lang="en-US"/>
            </a:p>
          </p:txBody>
        </p:sp>
        <p:sp>
          <p:nvSpPr>
            <p:cNvPr id="31" name="Graphic 10">
              <a:extLst>
                <a:ext uri="{FF2B5EF4-FFF2-40B4-BE49-F238E27FC236}">
                  <a16:creationId xmlns:a16="http://schemas.microsoft.com/office/drawing/2014/main" id="{67D35DD3-E6C9-443B-9314-28FFA19C768F}"/>
                </a:ext>
              </a:extLst>
            </p:cNvPr>
            <p:cNvSpPr/>
            <p:nvPr/>
          </p:nvSpPr>
          <p:spPr>
            <a:xfrm>
              <a:off x="7073548" y="1795923"/>
              <a:ext cx="120224" cy="217439"/>
            </a:xfrm>
            <a:custGeom>
              <a:avLst/>
              <a:gdLst>
                <a:gd name="connsiteX0" fmla="*/ 82981 w 120224"/>
                <a:gd name="connsiteY0" fmla="*/ 32399 h 217439"/>
                <a:gd name="connsiteX1" fmla="*/ 46045 w 120224"/>
                <a:gd name="connsiteY1" fmla="*/ -191 h 217439"/>
                <a:gd name="connsiteX2" fmla="*/ 1778 w 120224"/>
                <a:gd name="connsiteY2" fmla="*/ 23420 h 217439"/>
                <a:gd name="connsiteX3" fmla="*/ 18627 w 120224"/>
                <a:gd name="connsiteY3" fmla="*/ 150339 h 217439"/>
                <a:gd name="connsiteX4" fmla="*/ 47238 w 120224"/>
                <a:gd name="connsiteY4" fmla="*/ 153180 h 217439"/>
                <a:gd name="connsiteX5" fmla="*/ 109007 w 120224"/>
                <a:gd name="connsiteY5" fmla="*/ 217222 h 217439"/>
                <a:gd name="connsiteX6" fmla="*/ 119719 w 120224"/>
                <a:gd name="connsiteY6" fmla="*/ 197532 h 217439"/>
                <a:gd name="connsiteX7" fmla="*/ 52324 w 120224"/>
                <a:gd name="connsiteY7" fmla="*/ 111613 h 217439"/>
                <a:gd name="connsiteX8" fmla="*/ 46642 w 120224"/>
                <a:gd name="connsiteY8" fmla="*/ 61607 h 217439"/>
                <a:gd name="connsiteX9" fmla="*/ 60592 w 120224"/>
                <a:gd name="connsiteY9" fmla="*/ 38024 h 217439"/>
                <a:gd name="connsiteX10" fmla="*/ 82981 w 120224"/>
                <a:gd name="connsiteY10" fmla="*/ 32399 h 21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24" h="217439">
                  <a:moveTo>
                    <a:pt x="82981" y="32399"/>
                  </a:moveTo>
                  <a:cubicBezTo>
                    <a:pt x="82981" y="32399"/>
                    <a:pt x="56018" y="-1299"/>
                    <a:pt x="46045" y="-191"/>
                  </a:cubicBezTo>
                  <a:cubicBezTo>
                    <a:pt x="36072" y="918"/>
                    <a:pt x="8512" y="12169"/>
                    <a:pt x="1778" y="23420"/>
                  </a:cubicBezTo>
                  <a:cubicBezTo>
                    <a:pt x="-4956" y="34672"/>
                    <a:pt x="6267" y="149231"/>
                    <a:pt x="18627" y="150339"/>
                  </a:cubicBezTo>
                  <a:cubicBezTo>
                    <a:pt x="30986" y="151447"/>
                    <a:pt x="42721" y="149828"/>
                    <a:pt x="47238" y="153180"/>
                  </a:cubicBezTo>
                  <a:cubicBezTo>
                    <a:pt x="51756" y="156533"/>
                    <a:pt x="109007" y="217222"/>
                    <a:pt x="109007" y="217222"/>
                  </a:cubicBezTo>
                  <a:cubicBezTo>
                    <a:pt x="109007" y="217222"/>
                    <a:pt x="121963" y="200885"/>
                    <a:pt x="119719" y="197532"/>
                  </a:cubicBezTo>
                  <a:cubicBezTo>
                    <a:pt x="117474" y="194180"/>
                    <a:pt x="53432" y="112295"/>
                    <a:pt x="52324" y="111613"/>
                  </a:cubicBezTo>
                  <a:cubicBezTo>
                    <a:pt x="51216" y="110931"/>
                    <a:pt x="40959" y="78455"/>
                    <a:pt x="46642" y="61607"/>
                  </a:cubicBezTo>
                  <a:cubicBezTo>
                    <a:pt x="52324" y="44758"/>
                    <a:pt x="57211" y="38024"/>
                    <a:pt x="60592" y="38024"/>
                  </a:cubicBezTo>
                  <a:cubicBezTo>
                    <a:pt x="63973" y="38024"/>
                    <a:pt x="82981" y="32399"/>
                    <a:pt x="82981" y="32399"/>
                  </a:cubicBezTo>
                  <a:close/>
                </a:path>
              </a:pathLst>
            </a:custGeom>
            <a:grpFill/>
            <a:ln w="2839" cap="flat">
              <a:noFill/>
              <a:prstDash val="solid"/>
              <a:miter/>
            </a:ln>
          </p:spPr>
          <p:txBody>
            <a:bodyPr rtlCol="0" anchor="ctr"/>
            <a:lstStyle/>
            <a:p>
              <a:endParaRPr lang="en-US"/>
            </a:p>
          </p:txBody>
        </p:sp>
        <p:sp>
          <p:nvSpPr>
            <p:cNvPr id="32" name="Graphic 10">
              <a:extLst>
                <a:ext uri="{FF2B5EF4-FFF2-40B4-BE49-F238E27FC236}">
                  <a16:creationId xmlns:a16="http://schemas.microsoft.com/office/drawing/2014/main" id="{960646B5-1304-491E-A73C-97C4BF0D5D01}"/>
                </a:ext>
              </a:extLst>
            </p:cNvPr>
            <p:cNvSpPr/>
            <p:nvPr/>
          </p:nvSpPr>
          <p:spPr>
            <a:xfrm>
              <a:off x="6687512" y="1300577"/>
              <a:ext cx="35797" cy="38072"/>
            </a:xfrm>
            <a:custGeom>
              <a:avLst/>
              <a:gdLst>
                <a:gd name="connsiteX0" fmla="*/ 29361 w 35797"/>
                <a:gd name="connsiteY0" fmla="*/ -217 h 38072"/>
                <a:gd name="connsiteX1" fmla="*/ -244 w 35797"/>
                <a:gd name="connsiteY1" fmla="*/ 12284 h 38072"/>
                <a:gd name="connsiteX2" fmla="*/ 14558 w 35797"/>
                <a:gd name="connsiteY2" fmla="*/ 37856 h 38072"/>
                <a:gd name="connsiteX3" fmla="*/ 33851 w 35797"/>
                <a:gd name="connsiteY3" fmla="*/ 24388 h 38072"/>
                <a:gd name="connsiteX4" fmla="*/ 29361 w 35797"/>
                <a:gd name="connsiteY4" fmla="*/ -217 h 3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7" h="38072">
                  <a:moveTo>
                    <a:pt x="29361" y="-217"/>
                  </a:moveTo>
                  <a:lnTo>
                    <a:pt x="-244" y="12284"/>
                  </a:lnTo>
                  <a:cubicBezTo>
                    <a:pt x="-244" y="12284"/>
                    <a:pt x="5438" y="37856"/>
                    <a:pt x="14558" y="37856"/>
                  </a:cubicBezTo>
                  <a:cubicBezTo>
                    <a:pt x="23679" y="37856"/>
                    <a:pt x="28225" y="27741"/>
                    <a:pt x="33851" y="24388"/>
                  </a:cubicBezTo>
                  <a:cubicBezTo>
                    <a:pt x="39476" y="21035"/>
                    <a:pt x="29361" y="-217"/>
                    <a:pt x="29361" y="-217"/>
                  </a:cubicBezTo>
                  <a:close/>
                </a:path>
              </a:pathLst>
            </a:custGeom>
            <a:grpFill/>
            <a:ln w="2839" cap="flat">
              <a:noFill/>
              <a:prstDash val="solid"/>
              <a:miter/>
            </a:ln>
          </p:spPr>
          <p:txBody>
            <a:bodyPr rtlCol="0" anchor="ctr"/>
            <a:lstStyle/>
            <a:p>
              <a:endParaRPr lang="en-US"/>
            </a:p>
          </p:txBody>
        </p:sp>
        <p:sp>
          <p:nvSpPr>
            <p:cNvPr id="33" name="Graphic 10">
              <a:extLst>
                <a:ext uri="{FF2B5EF4-FFF2-40B4-BE49-F238E27FC236}">
                  <a16:creationId xmlns:a16="http://schemas.microsoft.com/office/drawing/2014/main" id="{A3810B58-8B82-48E5-B081-880A2582AE4D}"/>
                </a:ext>
              </a:extLst>
            </p:cNvPr>
            <p:cNvSpPr/>
            <p:nvPr/>
          </p:nvSpPr>
          <p:spPr>
            <a:xfrm>
              <a:off x="7056676" y="2402444"/>
              <a:ext cx="44295" cy="127117"/>
            </a:xfrm>
            <a:custGeom>
              <a:avLst/>
              <a:gdLst>
                <a:gd name="connsiteX0" fmla="*/ 44295 w 44295"/>
                <a:gd name="connsiteY0" fmla="*/ 0 h 127117"/>
                <a:gd name="connsiteX1" fmla="*/ 16763 w 44295"/>
                <a:gd name="connsiteY1" fmla="*/ 0 h 127117"/>
                <a:gd name="connsiteX2" fmla="*/ 0 w 44295"/>
                <a:gd name="connsiteY2" fmla="*/ 30401 h 127117"/>
                <a:gd name="connsiteX3" fmla="*/ 0 w 44295"/>
                <a:gd name="connsiteY3" fmla="*/ 66343 h 127117"/>
                <a:gd name="connsiteX4" fmla="*/ 16763 w 44295"/>
                <a:gd name="connsiteY4" fmla="*/ 105013 h 127117"/>
                <a:gd name="connsiteX5" fmla="*/ 44295 w 44295"/>
                <a:gd name="connsiteY5" fmla="*/ 127118 h 127117"/>
                <a:gd name="connsiteX6" fmla="*/ 44295 w 44295"/>
                <a:gd name="connsiteY6" fmla="*/ 52506 h 127117"/>
                <a:gd name="connsiteX7" fmla="*/ 44295 w 44295"/>
                <a:gd name="connsiteY7" fmla="*/ 0 h 12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95" h="127117">
                  <a:moveTo>
                    <a:pt x="44295" y="0"/>
                  </a:moveTo>
                  <a:lnTo>
                    <a:pt x="16763" y="0"/>
                  </a:lnTo>
                  <a:lnTo>
                    <a:pt x="0" y="30401"/>
                  </a:lnTo>
                  <a:lnTo>
                    <a:pt x="0" y="66343"/>
                  </a:lnTo>
                  <a:lnTo>
                    <a:pt x="16763" y="105013"/>
                  </a:lnTo>
                  <a:lnTo>
                    <a:pt x="44295" y="127118"/>
                  </a:lnTo>
                  <a:lnTo>
                    <a:pt x="44295" y="52506"/>
                  </a:lnTo>
                  <a:lnTo>
                    <a:pt x="44295" y="0"/>
                  </a:lnTo>
                  <a:close/>
                </a:path>
              </a:pathLst>
            </a:custGeom>
            <a:grpFill/>
            <a:ln w="2839" cap="flat">
              <a:noFill/>
              <a:prstDash val="solid"/>
              <a:miter/>
            </a:ln>
          </p:spPr>
          <p:txBody>
            <a:bodyPr rtlCol="0" anchor="ctr"/>
            <a:lstStyle/>
            <a:p>
              <a:endParaRPr lang="en-US"/>
            </a:p>
          </p:txBody>
        </p:sp>
        <p:sp>
          <p:nvSpPr>
            <p:cNvPr id="34" name="Graphic 10">
              <a:extLst>
                <a:ext uri="{FF2B5EF4-FFF2-40B4-BE49-F238E27FC236}">
                  <a16:creationId xmlns:a16="http://schemas.microsoft.com/office/drawing/2014/main" id="{68CE7DC3-5992-47EA-97E7-706CC9F12260}"/>
                </a:ext>
              </a:extLst>
            </p:cNvPr>
            <p:cNvSpPr/>
            <p:nvPr/>
          </p:nvSpPr>
          <p:spPr>
            <a:xfrm>
              <a:off x="7100971" y="2609714"/>
              <a:ext cx="76164" cy="168457"/>
            </a:xfrm>
            <a:custGeom>
              <a:avLst/>
              <a:gdLst>
                <a:gd name="connsiteX0" fmla="*/ 32345 w 76164"/>
                <a:gd name="connsiteY0" fmla="*/ -217 h 168457"/>
                <a:gd name="connsiteX1" fmla="*/ -244 w 76164"/>
                <a:gd name="connsiteY1" fmla="*/ 71638 h 168457"/>
                <a:gd name="connsiteX2" fmla="*/ -244 w 76164"/>
                <a:gd name="connsiteY2" fmla="*/ 168241 h 168457"/>
                <a:gd name="connsiteX3" fmla="*/ 55018 w 76164"/>
                <a:gd name="connsiteY3" fmla="*/ 146136 h 168457"/>
                <a:gd name="connsiteX4" fmla="*/ 74367 w 76164"/>
                <a:gd name="connsiteY4" fmla="*/ 115734 h 168457"/>
                <a:gd name="connsiteX5" fmla="*/ 37829 w 76164"/>
                <a:gd name="connsiteY5" fmla="*/ 93743 h 168457"/>
                <a:gd name="connsiteX6" fmla="*/ 37829 w 76164"/>
                <a:gd name="connsiteY6" fmla="*/ 49533 h 16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64" h="168457">
                  <a:moveTo>
                    <a:pt x="32345" y="-217"/>
                  </a:moveTo>
                  <a:lnTo>
                    <a:pt x="-244" y="71638"/>
                  </a:lnTo>
                  <a:lnTo>
                    <a:pt x="-244" y="168241"/>
                  </a:lnTo>
                  <a:lnTo>
                    <a:pt x="55018" y="146136"/>
                  </a:lnTo>
                  <a:cubicBezTo>
                    <a:pt x="55018" y="146136"/>
                    <a:pt x="82664" y="118490"/>
                    <a:pt x="74367" y="115734"/>
                  </a:cubicBezTo>
                  <a:cubicBezTo>
                    <a:pt x="66071" y="112978"/>
                    <a:pt x="37829" y="93743"/>
                    <a:pt x="37829" y="93743"/>
                  </a:cubicBezTo>
                  <a:lnTo>
                    <a:pt x="37829" y="49533"/>
                  </a:lnTo>
                  <a:close/>
                </a:path>
              </a:pathLst>
            </a:custGeom>
            <a:grpFill/>
            <a:ln w="2839" cap="flat">
              <a:noFill/>
              <a:prstDash val="solid"/>
              <a:miter/>
            </a:ln>
          </p:spPr>
          <p:txBody>
            <a:bodyPr rtlCol="0" anchor="ctr"/>
            <a:lstStyle/>
            <a:p>
              <a:endParaRPr lang="en-US"/>
            </a:p>
          </p:txBody>
        </p:sp>
        <p:sp>
          <p:nvSpPr>
            <p:cNvPr id="35" name="Graphic 10">
              <a:extLst>
                <a:ext uri="{FF2B5EF4-FFF2-40B4-BE49-F238E27FC236}">
                  <a16:creationId xmlns:a16="http://schemas.microsoft.com/office/drawing/2014/main" id="{2539EAAB-FCE1-4CCA-808A-162615C57F78}"/>
                </a:ext>
              </a:extLst>
            </p:cNvPr>
            <p:cNvSpPr/>
            <p:nvPr/>
          </p:nvSpPr>
          <p:spPr>
            <a:xfrm>
              <a:off x="6932655" y="2913671"/>
              <a:ext cx="55461" cy="85663"/>
            </a:xfrm>
            <a:custGeom>
              <a:avLst/>
              <a:gdLst>
                <a:gd name="connsiteX0" fmla="*/ 42818 w 55461"/>
                <a:gd name="connsiteY0" fmla="*/ 0 h 85663"/>
                <a:gd name="connsiteX1" fmla="*/ 21423 w 55461"/>
                <a:gd name="connsiteY1" fmla="*/ 35914 h 85663"/>
                <a:gd name="connsiteX2" fmla="*/ 0 w 55461"/>
                <a:gd name="connsiteY2" fmla="*/ 85664 h 85663"/>
                <a:gd name="connsiteX3" fmla="*/ 21423 w 55461"/>
                <a:gd name="connsiteY3" fmla="*/ 85664 h 85663"/>
                <a:gd name="connsiteX4" fmla="*/ 55461 w 55461"/>
                <a:gd name="connsiteY4" fmla="*/ 42818 h 85663"/>
                <a:gd name="connsiteX5" fmla="*/ 42818 w 55461"/>
                <a:gd name="connsiteY5" fmla="*/ 0 h 8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1" h="85663">
                  <a:moveTo>
                    <a:pt x="42818" y="0"/>
                  </a:moveTo>
                  <a:lnTo>
                    <a:pt x="21423" y="35914"/>
                  </a:lnTo>
                  <a:lnTo>
                    <a:pt x="0" y="85664"/>
                  </a:lnTo>
                  <a:lnTo>
                    <a:pt x="21423" y="85664"/>
                  </a:lnTo>
                  <a:lnTo>
                    <a:pt x="55461" y="42818"/>
                  </a:lnTo>
                  <a:lnTo>
                    <a:pt x="42818" y="0"/>
                  </a:lnTo>
                  <a:close/>
                </a:path>
              </a:pathLst>
            </a:custGeom>
            <a:grpFill/>
            <a:ln w="2839" cap="flat">
              <a:noFill/>
              <a:prstDash val="solid"/>
              <a:miter/>
            </a:ln>
          </p:spPr>
          <p:txBody>
            <a:bodyPr rtlCol="0" anchor="ctr"/>
            <a:lstStyle/>
            <a:p>
              <a:endParaRPr lang="en-US"/>
            </a:p>
          </p:txBody>
        </p:sp>
      </p:grpSp>
    </p:spTree>
    <p:extLst>
      <p:ext uri="{BB962C8B-B14F-4D97-AF65-F5344CB8AC3E}">
        <p14:creationId xmlns:p14="http://schemas.microsoft.com/office/powerpoint/2010/main" val="1048624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CE6908-CA1F-3E37-4417-5A9687DCCE3F}"/>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4400">
                <a:solidFill>
                  <a:schemeClr val="tx1">
                    <a:lumMod val="65000"/>
                    <a:lumOff val="35000"/>
                  </a:schemeClr>
                </a:solidFill>
              </a:rPr>
              <a:t>Pr</a:t>
            </a:r>
            <a:r>
              <a:rPr lang="en-US" sz="4400" kern="1200">
                <a:solidFill>
                  <a:schemeClr val="tx1">
                    <a:lumMod val="65000"/>
                    <a:lumOff val="35000"/>
                  </a:schemeClr>
                </a:solidFill>
                <a:latin typeface="+mj-lt"/>
                <a:ea typeface="+mj-ea"/>
                <a:cs typeface="+mj-cs"/>
              </a:rPr>
              <a:t>ogress of 2022 Action Teams to date  </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4">
            <a:extLst>
              <a:ext uri="{FF2B5EF4-FFF2-40B4-BE49-F238E27FC236}">
                <a16:creationId xmlns:a16="http://schemas.microsoft.com/office/drawing/2014/main" id="{26C18321-82F5-57A3-E62A-BB03F913B470}"/>
              </a:ext>
            </a:extLst>
          </p:cNvPr>
          <p:cNvGraphicFramePr>
            <a:graphicFrameLocks/>
          </p:cNvGraphicFramePr>
          <p:nvPr>
            <p:extLst>
              <p:ext uri="{D42A27DB-BD31-4B8C-83A1-F6EECF244321}">
                <p14:modId xmlns:p14="http://schemas.microsoft.com/office/powerpoint/2010/main" val="311359096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340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33E87A4-DDF8-49D6-8A99-650489A9B5A4}"/>
              </a:ext>
            </a:extLst>
          </p:cNvPr>
          <p:cNvGraphicFramePr>
            <a:graphicFrameLocks noGrp="1"/>
          </p:cNvGraphicFramePr>
          <p:nvPr>
            <p:ph idx="1"/>
            <p:extLst>
              <p:ext uri="{D42A27DB-BD31-4B8C-83A1-F6EECF244321}">
                <p14:modId xmlns:p14="http://schemas.microsoft.com/office/powerpoint/2010/main" val="2549509010"/>
              </p:ext>
            </p:extLst>
          </p:nvPr>
        </p:nvGraphicFramePr>
        <p:xfrm>
          <a:off x="589801" y="426163"/>
          <a:ext cx="9982200" cy="6162674"/>
        </p:xfrm>
        <a:graphic>
          <a:graphicData uri="http://schemas.openxmlformats.org/drawingml/2006/table">
            <a:tbl>
              <a:tblPr firstRow="1" bandRow="1">
                <a:tableStyleId>{5C22544A-7EE6-4342-B048-85BDC9FD1C3A}</a:tableStyleId>
              </a:tblPr>
              <a:tblGrid>
                <a:gridCol w="3172072">
                  <a:extLst>
                    <a:ext uri="{9D8B030D-6E8A-4147-A177-3AD203B41FA5}">
                      <a16:colId xmlns:a16="http://schemas.microsoft.com/office/drawing/2014/main" val="731262014"/>
                    </a:ext>
                  </a:extLst>
                </a:gridCol>
                <a:gridCol w="3543053">
                  <a:extLst>
                    <a:ext uri="{9D8B030D-6E8A-4147-A177-3AD203B41FA5}">
                      <a16:colId xmlns:a16="http://schemas.microsoft.com/office/drawing/2014/main" val="435027050"/>
                    </a:ext>
                  </a:extLst>
                </a:gridCol>
                <a:gridCol w="3267075">
                  <a:extLst>
                    <a:ext uri="{9D8B030D-6E8A-4147-A177-3AD203B41FA5}">
                      <a16:colId xmlns:a16="http://schemas.microsoft.com/office/drawing/2014/main" val="46902394"/>
                    </a:ext>
                  </a:extLst>
                </a:gridCol>
              </a:tblGrid>
              <a:tr h="562273">
                <a:tc gridSpan="3">
                  <a:txBody>
                    <a:bodyPr/>
                    <a:lstStyle/>
                    <a:p>
                      <a:pPr algn="ctr"/>
                      <a:r>
                        <a:rPr lang="en-US" b="1"/>
                        <a:t>Food Policy Forum Member Organizations </a:t>
                      </a:r>
                    </a:p>
                  </a:txBody>
                  <a:tcPr anchor="ctr"/>
                </a:tc>
                <a:tc hMerge="1">
                  <a:txBody>
                    <a:bodyPr/>
                    <a:lstStyle/>
                    <a:p>
                      <a:r>
                        <a:rPr lang="en-US" b="1"/>
                        <a:t>Organization </a:t>
                      </a:r>
                    </a:p>
                  </a:txBody>
                  <a:tcPr/>
                </a:tc>
                <a:tc hMerge="1">
                  <a:txBody>
                    <a:bodyPr/>
                    <a:lstStyle/>
                    <a:p>
                      <a:r>
                        <a:rPr lang="en-US" b="1"/>
                        <a:t>Organization </a:t>
                      </a:r>
                    </a:p>
                  </a:txBody>
                  <a:tcPr/>
                </a:tc>
                <a:extLst>
                  <a:ext uri="{0D108BD9-81ED-4DB2-BD59-A6C34878D82A}">
                    <a16:rowId xmlns:a16="http://schemas.microsoft.com/office/drawing/2014/main" val="3029026363"/>
                  </a:ext>
                </a:extLst>
              </a:tr>
              <a:tr h="314605">
                <a:tc>
                  <a:txBody>
                    <a:bodyPr/>
                    <a:lstStyle/>
                    <a:p>
                      <a:pPr algn="ctr" fontAlgn="ctr"/>
                      <a:r>
                        <a:rPr lang="en-US" sz="1200" b="0" i="0" u="none" strike="noStrike">
                          <a:solidFill>
                            <a:srgbClr val="000000"/>
                          </a:solidFill>
                          <a:effectLst/>
                          <a:latin typeface="Calibri"/>
                        </a:rPr>
                        <a:t>Food Lifeline</a:t>
                      </a:r>
                    </a:p>
                  </a:txBody>
                  <a:tcPr marL="7620" marR="7620" marT="7620" anchor="ctr"/>
                </a:tc>
                <a:tc>
                  <a:txBody>
                    <a:bodyPr/>
                    <a:lstStyle/>
                    <a:p>
                      <a:pPr algn="ctr" fontAlgn="ctr"/>
                      <a:r>
                        <a:rPr lang="en-US" sz="1200" b="0" i="0" u="none" strike="noStrike">
                          <a:solidFill>
                            <a:srgbClr val="000000"/>
                          </a:solidFill>
                          <a:effectLst/>
                          <a:latin typeface="Calibri"/>
                        </a:rPr>
                        <a:t>WA State Farmers Market Association</a:t>
                      </a:r>
                    </a:p>
                  </a:txBody>
                  <a:tcPr marL="7620" marR="7620" marT="7620" anchor="ctr"/>
                </a:tc>
                <a:tc>
                  <a:txBody>
                    <a:bodyPr/>
                    <a:lstStyle/>
                    <a:p>
                      <a:pPr algn="ctr" fontAlgn="ctr"/>
                      <a:r>
                        <a:rPr lang="en-US" sz="1200" b="0" i="0" u="none" strike="noStrike">
                          <a:solidFill>
                            <a:srgbClr val="000000"/>
                          </a:solidFill>
                          <a:effectLst/>
                          <a:latin typeface="Calibri"/>
                        </a:rPr>
                        <a:t>Tilth Alliance</a:t>
                      </a:r>
                    </a:p>
                  </a:txBody>
                  <a:tcPr marL="7620" marR="7620" marT="7620" anchor="ctr"/>
                </a:tc>
                <a:extLst>
                  <a:ext uri="{0D108BD9-81ED-4DB2-BD59-A6C34878D82A}">
                    <a16:rowId xmlns:a16="http://schemas.microsoft.com/office/drawing/2014/main" val="3264412930"/>
                  </a:ext>
                </a:extLst>
              </a:tr>
              <a:tr h="382284">
                <a:tc>
                  <a:txBody>
                    <a:bodyPr/>
                    <a:lstStyle/>
                    <a:p>
                      <a:pPr algn="ctr" fontAlgn="ctr"/>
                      <a:r>
                        <a:rPr lang="en-US" sz="1200" b="0" i="0" u="none" strike="noStrike">
                          <a:solidFill>
                            <a:srgbClr val="000000"/>
                          </a:solidFill>
                          <a:effectLst/>
                          <a:latin typeface="Calibri"/>
                        </a:rPr>
                        <a:t>American Farmland Trust</a:t>
                      </a:r>
                    </a:p>
                  </a:txBody>
                  <a:tcPr marL="7620" marR="7620" marT="7620" anchor="ctr"/>
                </a:tc>
                <a:tc>
                  <a:txBody>
                    <a:bodyPr/>
                    <a:lstStyle/>
                    <a:p>
                      <a:pPr algn="ctr" fontAlgn="ctr"/>
                      <a:r>
                        <a:rPr lang="en-US" sz="1200" b="0" i="0" u="none" strike="noStrike">
                          <a:solidFill>
                            <a:srgbClr val="000000"/>
                          </a:solidFill>
                          <a:effectLst/>
                          <a:latin typeface="Calibri"/>
                        </a:rPr>
                        <a:t>WA State Dairy Federation</a:t>
                      </a:r>
                    </a:p>
                  </a:txBody>
                  <a:tcPr marL="7620" marR="7620" marT="7620" anchor="ctr"/>
                </a:tc>
                <a:tc>
                  <a:txBody>
                    <a:bodyPr/>
                    <a:lstStyle/>
                    <a:p>
                      <a:pPr algn="ctr" fontAlgn="ctr"/>
                      <a:r>
                        <a:rPr lang="en-US" sz="1200" b="0" i="0" u="none" strike="noStrike">
                          <a:solidFill>
                            <a:srgbClr val="000000"/>
                          </a:solidFill>
                          <a:effectLst/>
                          <a:latin typeface="Calibri"/>
                        </a:rPr>
                        <a:t>WA State Legislature</a:t>
                      </a:r>
                    </a:p>
                  </a:txBody>
                  <a:tcPr marL="7620" marR="7620" marT="7620" anchor="ctr"/>
                </a:tc>
                <a:extLst>
                  <a:ext uri="{0D108BD9-81ED-4DB2-BD59-A6C34878D82A}">
                    <a16:rowId xmlns:a16="http://schemas.microsoft.com/office/drawing/2014/main" val="3049948169"/>
                  </a:ext>
                </a:extLst>
              </a:tr>
              <a:tr h="497494">
                <a:tc>
                  <a:txBody>
                    <a:bodyPr/>
                    <a:lstStyle/>
                    <a:p>
                      <a:pPr algn="ctr" fontAlgn="ctr"/>
                      <a:r>
                        <a:rPr lang="en-US" sz="1200" b="0" i="0" u="none" strike="noStrike">
                          <a:solidFill>
                            <a:srgbClr val="000000"/>
                          </a:solidFill>
                          <a:effectLst/>
                          <a:latin typeface="Calibri"/>
                        </a:rPr>
                        <a:t>Washington State Department of Health</a:t>
                      </a:r>
                    </a:p>
                  </a:txBody>
                  <a:tcPr marL="7620" marR="7620" marT="7620" anchor="ctr"/>
                </a:tc>
                <a:tc>
                  <a:txBody>
                    <a:bodyPr/>
                    <a:lstStyle/>
                    <a:p>
                      <a:pPr algn="ctr" fontAlgn="ctr"/>
                      <a:r>
                        <a:rPr lang="en-US" sz="1200" b="0" i="0" u="none" strike="noStrike">
                          <a:solidFill>
                            <a:srgbClr val="000000"/>
                          </a:solidFill>
                          <a:effectLst/>
                          <a:latin typeface="Calibri"/>
                        </a:rPr>
                        <a:t>WA Department of Agriculture </a:t>
                      </a:r>
                      <a:endParaRPr lang="en-US" sz="1200" b="0" i="0" u="none" strike="noStrike">
                        <a:solidFill>
                          <a:srgbClr val="000000"/>
                        </a:solidFill>
                        <a:effectLst/>
                        <a:latin typeface="Calibri" panose="020F0502020204030204" pitchFamily="34" charset="0"/>
                      </a:endParaRPr>
                    </a:p>
                  </a:txBody>
                  <a:tcPr marL="7620" marR="7620" marT="7620" anchor="ctr"/>
                </a:tc>
                <a:tc>
                  <a:txBody>
                    <a:bodyPr/>
                    <a:lstStyle/>
                    <a:p>
                      <a:pPr algn="ctr" fontAlgn="ctr"/>
                      <a:r>
                        <a:rPr lang="en-US" sz="1200" b="0" i="0" u="none" strike="noStrike">
                          <a:solidFill>
                            <a:srgbClr val="000000"/>
                          </a:solidFill>
                          <a:effectLst/>
                          <a:latin typeface="Calibri"/>
                        </a:rPr>
                        <a:t>WA Farmland Trust</a:t>
                      </a:r>
                    </a:p>
                  </a:txBody>
                  <a:tcPr marL="7620" marR="7620" marT="7620" anchor="ctr"/>
                </a:tc>
                <a:extLst>
                  <a:ext uri="{0D108BD9-81ED-4DB2-BD59-A6C34878D82A}">
                    <a16:rowId xmlns:a16="http://schemas.microsoft.com/office/drawing/2014/main" val="3340126368"/>
                  </a:ext>
                </a:extLst>
              </a:tr>
              <a:tr h="382284">
                <a:tc>
                  <a:txBody>
                    <a:bodyPr/>
                    <a:lstStyle/>
                    <a:p>
                      <a:pPr algn="ctr" fontAlgn="ctr"/>
                      <a:r>
                        <a:rPr lang="en-US" sz="1200" b="0" i="0" u="none" strike="noStrike">
                          <a:solidFill>
                            <a:srgbClr val="000000"/>
                          </a:solidFill>
                          <a:effectLst/>
                          <a:latin typeface="Calibri"/>
                        </a:rPr>
                        <a:t>Thurston Economic Development Council</a:t>
                      </a:r>
                    </a:p>
                  </a:txBody>
                  <a:tcPr marL="7620" marR="7620" marT="7620" anchor="ctr"/>
                </a:tc>
                <a:tc>
                  <a:txBody>
                    <a:bodyPr/>
                    <a:lstStyle/>
                    <a:p>
                      <a:pPr algn="ctr" fontAlgn="ctr"/>
                      <a:r>
                        <a:rPr lang="en-US" sz="1200" b="0" i="0" u="none" strike="noStrike">
                          <a:solidFill>
                            <a:srgbClr val="000000"/>
                          </a:solidFill>
                          <a:effectLst/>
                          <a:latin typeface="Calibri"/>
                        </a:rPr>
                        <a:t>WA Association of Wheat Growers</a:t>
                      </a:r>
                    </a:p>
                  </a:txBody>
                  <a:tcPr marL="7620" marR="7620" marT="7620" anchor="ctr"/>
                </a:tc>
                <a:tc>
                  <a:txBody>
                    <a:bodyPr/>
                    <a:lstStyle/>
                    <a:p>
                      <a:pPr algn="ctr" fontAlgn="ctr"/>
                      <a:r>
                        <a:rPr lang="en-US" sz="1200" b="0" i="0" u="none" strike="noStrike">
                          <a:solidFill>
                            <a:srgbClr val="000000"/>
                          </a:solidFill>
                          <a:effectLst/>
                          <a:latin typeface="Calibri"/>
                        </a:rPr>
                        <a:t>Charlie’s Produce</a:t>
                      </a:r>
                    </a:p>
                  </a:txBody>
                  <a:tcPr marL="7620" marR="7620" marT="7620" anchor="ctr"/>
                </a:tc>
                <a:extLst>
                  <a:ext uri="{0D108BD9-81ED-4DB2-BD59-A6C34878D82A}">
                    <a16:rowId xmlns:a16="http://schemas.microsoft.com/office/drawing/2014/main" val="1859170936"/>
                  </a:ext>
                </a:extLst>
              </a:tr>
              <a:tr h="497494">
                <a:tc>
                  <a:txBody>
                    <a:bodyPr/>
                    <a:lstStyle/>
                    <a:p>
                      <a:pPr algn="ctr" fontAlgn="ctr"/>
                      <a:r>
                        <a:rPr lang="en-US" sz="1200" b="0" i="0" u="none" strike="noStrike">
                          <a:solidFill>
                            <a:srgbClr val="000000"/>
                          </a:solidFill>
                          <a:effectLst/>
                          <a:latin typeface="Calibri"/>
                        </a:rPr>
                        <a:t>Washington State Department of Social and Health Services</a:t>
                      </a:r>
                    </a:p>
                  </a:txBody>
                  <a:tcPr marL="7620" marR="7620" marT="7620" anchor="ctr"/>
                </a:tc>
                <a:tc>
                  <a:txBody>
                    <a:bodyPr/>
                    <a:lstStyle/>
                    <a:p>
                      <a:pPr algn="ctr" fontAlgn="ctr"/>
                      <a:r>
                        <a:rPr lang="en-US" sz="1200" b="0" i="0" u="none" strike="noStrike">
                          <a:solidFill>
                            <a:srgbClr val="000000"/>
                          </a:solidFill>
                          <a:effectLst/>
                          <a:latin typeface="Calibri"/>
                        </a:rPr>
                        <a:t>Clark County Food System Council</a:t>
                      </a:r>
                    </a:p>
                  </a:txBody>
                  <a:tcPr marL="7620" marR="7620" marT="7620" anchor="ctr"/>
                </a:tc>
                <a:tc>
                  <a:txBody>
                    <a:bodyPr/>
                    <a:lstStyle/>
                    <a:p>
                      <a:pPr algn="ctr" fontAlgn="ctr"/>
                      <a:r>
                        <a:rPr lang="en-US" sz="1200" b="0" i="0" u="none" strike="noStrike">
                          <a:solidFill>
                            <a:srgbClr val="000000"/>
                          </a:solidFill>
                          <a:effectLst/>
                          <a:latin typeface="Calibri"/>
                        </a:rPr>
                        <a:t>Conlin Columbia Partnership for Cities</a:t>
                      </a:r>
                    </a:p>
                  </a:txBody>
                  <a:tcPr marL="7620" marR="7620" marT="7620" anchor="ctr"/>
                </a:tc>
                <a:extLst>
                  <a:ext uri="{0D108BD9-81ED-4DB2-BD59-A6C34878D82A}">
                    <a16:rowId xmlns:a16="http://schemas.microsoft.com/office/drawing/2014/main" val="2678929783"/>
                  </a:ext>
                </a:extLst>
              </a:tr>
              <a:tr h="426098">
                <a:tc>
                  <a:txBody>
                    <a:bodyPr/>
                    <a:lstStyle/>
                    <a:p>
                      <a:pPr algn="ctr" fontAlgn="ctr"/>
                      <a:r>
                        <a:rPr lang="en-US" sz="1200" b="0" i="0" u="none" strike="noStrike">
                          <a:solidFill>
                            <a:srgbClr val="000000"/>
                          </a:solidFill>
                          <a:effectLst/>
                          <a:latin typeface="Calibri"/>
                        </a:rPr>
                        <a:t>LINC Foods</a:t>
                      </a:r>
                    </a:p>
                  </a:txBody>
                  <a:tcPr marL="7620" marR="7620" marT="7620" anchor="ctr"/>
                </a:tc>
                <a:tc>
                  <a:txBody>
                    <a:bodyPr/>
                    <a:lstStyle/>
                    <a:p>
                      <a:pPr algn="ctr" fontAlgn="ctr"/>
                      <a:r>
                        <a:rPr lang="en-US" sz="1200" b="0" i="0" u="none" strike="noStrike">
                          <a:solidFill>
                            <a:srgbClr val="000000"/>
                          </a:solidFill>
                          <a:effectLst/>
                          <a:latin typeface="Calibri"/>
                        </a:rPr>
                        <a:t>WA Tree Fruit Association</a:t>
                      </a:r>
                    </a:p>
                  </a:txBody>
                  <a:tcPr marL="7620" marR="7620" marT="7620" anchor="ctr"/>
                </a:tc>
                <a:tc>
                  <a:txBody>
                    <a:bodyPr/>
                    <a:lstStyle/>
                    <a:p>
                      <a:pPr algn="ctr" fontAlgn="ctr"/>
                      <a:r>
                        <a:rPr lang="en-US" sz="1200" b="0" i="0" u="none" strike="noStrike">
                          <a:solidFill>
                            <a:srgbClr val="000000"/>
                          </a:solidFill>
                          <a:effectLst/>
                          <a:latin typeface="Calibri"/>
                        </a:rPr>
                        <a:t>Thread Fund</a:t>
                      </a:r>
                    </a:p>
                  </a:txBody>
                  <a:tcPr marL="7620" marR="7620" marT="7620" anchor="ctr"/>
                </a:tc>
                <a:extLst>
                  <a:ext uri="{0D108BD9-81ED-4DB2-BD59-A6C34878D82A}">
                    <a16:rowId xmlns:a16="http://schemas.microsoft.com/office/drawing/2014/main" val="2675697455"/>
                  </a:ext>
                </a:extLst>
              </a:tr>
              <a:tr h="46856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rPr>
                        <a:t>Initiative for Rural Innovation and Stewardship</a:t>
                      </a:r>
                    </a:p>
                  </a:txBody>
                  <a:tcPr marL="7620" marR="7620" marT="7620" anchor="ctr"/>
                </a:tc>
                <a:tc>
                  <a:txBody>
                    <a:bodyPr/>
                    <a:lstStyle/>
                    <a:p>
                      <a:pPr algn="ctr" fontAlgn="ctr"/>
                      <a:r>
                        <a:rPr lang="en-US" sz="1200" b="0" i="0" u="none" strike="noStrike">
                          <a:solidFill>
                            <a:srgbClr val="000000"/>
                          </a:solidFill>
                          <a:effectLst/>
                          <a:latin typeface="Calibri"/>
                        </a:rPr>
                        <a:t>WA State Legislature</a:t>
                      </a:r>
                    </a:p>
                  </a:txBody>
                  <a:tcPr marL="7620" marR="7620" marT="7620" anchor="ctr"/>
                </a:tc>
                <a:tc>
                  <a:txBody>
                    <a:bodyPr/>
                    <a:lstStyle/>
                    <a:p>
                      <a:pPr algn="ctr" fontAlgn="ctr"/>
                      <a:r>
                        <a:rPr lang="en-US" sz="1200" b="0" i="0" u="none" strike="noStrike">
                          <a:solidFill>
                            <a:srgbClr val="000000"/>
                          </a:solidFill>
                          <a:effectLst/>
                          <a:latin typeface="Calibri"/>
                        </a:rPr>
                        <a:t>WA Association of Conservation Districts</a:t>
                      </a:r>
                    </a:p>
                  </a:txBody>
                  <a:tcPr marL="7620" marR="7620" marT="7620" anchor="ctr"/>
                </a:tc>
                <a:extLst>
                  <a:ext uri="{0D108BD9-81ED-4DB2-BD59-A6C34878D82A}">
                    <a16:rowId xmlns:a16="http://schemas.microsoft.com/office/drawing/2014/main" val="871793159"/>
                  </a:ext>
                </a:extLst>
              </a:tr>
              <a:tr h="468560">
                <a:tc>
                  <a:txBody>
                    <a:bodyPr/>
                    <a:lstStyle/>
                    <a:p>
                      <a:pPr algn="ctr" fontAlgn="ctr"/>
                      <a:r>
                        <a:rPr lang="en-US" sz="1200" b="0" i="0" u="none" strike="noStrike">
                          <a:solidFill>
                            <a:srgbClr val="000000"/>
                          </a:solidFill>
                          <a:effectLst/>
                          <a:latin typeface="Calibri"/>
                        </a:rPr>
                        <a:t>Washington State University - CSANR</a:t>
                      </a:r>
                    </a:p>
                  </a:txBody>
                  <a:tcPr marL="7620" marR="7620" marT="7620" anchor="ctr"/>
                </a:tc>
                <a:tc>
                  <a:txBody>
                    <a:bodyPr/>
                    <a:lstStyle/>
                    <a:p>
                      <a:pPr algn="ctr" fontAlgn="ctr"/>
                      <a:r>
                        <a:rPr lang="en-US" sz="1200" b="0" i="0" u="none" strike="noStrike">
                          <a:solidFill>
                            <a:srgbClr val="000000"/>
                          </a:solidFill>
                          <a:effectLst/>
                          <a:latin typeface="Calibri"/>
                        </a:rPr>
                        <a:t>WA Office of Superintendent of Public Instruction</a:t>
                      </a:r>
                    </a:p>
                  </a:txBody>
                  <a:tcPr marL="7620" marR="7620" marT="7620" anchor="ctr"/>
                </a:tc>
                <a:tc>
                  <a:txBody>
                    <a:bodyPr/>
                    <a:lstStyle/>
                    <a:p>
                      <a:pPr algn="ctr" fontAlgn="ctr"/>
                      <a:r>
                        <a:rPr lang="en-US" sz="1200" b="0" i="0" u="none" strike="noStrike">
                          <a:solidFill>
                            <a:srgbClr val="000000"/>
                          </a:solidFill>
                          <a:effectLst/>
                          <a:latin typeface="Calibri"/>
                        </a:rPr>
                        <a:t>WA Food Coalition</a:t>
                      </a:r>
                    </a:p>
                  </a:txBody>
                  <a:tcPr marL="7620" marR="7620" marT="7620" anchor="ctr"/>
                </a:tc>
                <a:extLst>
                  <a:ext uri="{0D108BD9-81ED-4DB2-BD59-A6C34878D82A}">
                    <a16:rowId xmlns:a16="http://schemas.microsoft.com/office/drawing/2014/main" val="739437433"/>
                  </a:ext>
                </a:extLst>
              </a:tr>
              <a:tr h="432400">
                <a:tc>
                  <a:txBody>
                    <a:bodyPr/>
                    <a:lstStyle/>
                    <a:p>
                      <a:pPr algn="ctr" fontAlgn="ctr"/>
                      <a:r>
                        <a:rPr lang="en-US" sz="1200" b="0" i="0" u="none" strike="noStrike">
                          <a:solidFill>
                            <a:srgbClr val="000000"/>
                          </a:solidFill>
                          <a:effectLst/>
                          <a:latin typeface="Calibri"/>
                        </a:rPr>
                        <a:t>Washington State Potato Commission</a:t>
                      </a:r>
                    </a:p>
                  </a:txBody>
                  <a:tcPr marL="7620" marR="7620" marT="7620" anchor="ctr"/>
                </a:tc>
                <a:tc>
                  <a:txBody>
                    <a:bodyPr/>
                    <a:lstStyle/>
                    <a:p>
                      <a:pPr lvl="0" algn="ctr">
                        <a:buNone/>
                      </a:pPr>
                      <a:r>
                        <a:rPr lang="en-US" sz="1200" b="0" i="0" u="none" strike="noStrike">
                          <a:solidFill>
                            <a:srgbClr val="000000"/>
                          </a:solidFill>
                          <a:effectLst/>
                          <a:latin typeface="Calibri"/>
                        </a:rPr>
                        <a:t>Snohomish County</a:t>
                      </a:r>
                      <a:endParaRPr lang="en-US" sz="1200" b="0"/>
                    </a:p>
                  </a:txBody>
                  <a:tcPr marL="7620" marR="7620" marT="762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rPr>
                        <a:t>WA State Legislature</a:t>
                      </a:r>
                    </a:p>
                  </a:txBody>
                  <a:tcPr marL="7620" marR="7620" marT="7620" anchor="ctr"/>
                </a:tc>
                <a:extLst>
                  <a:ext uri="{0D108BD9-81ED-4DB2-BD59-A6C34878D82A}">
                    <a16:rowId xmlns:a16="http://schemas.microsoft.com/office/drawing/2014/main" val="1442002776"/>
                  </a:ext>
                </a:extLst>
              </a:tr>
              <a:tr h="382284">
                <a:tc>
                  <a:txBody>
                    <a:bodyPr/>
                    <a:lstStyle/>
                    <a:p>
                      <a:pPr algn="ctr" fontAlgn="ctr"/>
                      <a:r>
                        <a:rPr lang="en-US" sz="1200" b="0" i="0" u="none" strike="noStrike">
                          <a:solidFill>
                            <a:srgbClr val="000000"/>
                          </a:solidFill>
                          <a:effectLst/>
                          <a:latin typeface="Calibri"/>
                        </a:rPr>
                        <a:t>Whatcom County Public Works</a:t>
                      </a:r>
                    </a:p>
                  </a:txBody>
                  <a:tcPr marL="7620" marR="7620" marT="7620" anchor="ctr"/>
                </a:tc>
                <a:tc>
                  <a:txBody>
                    <a:bodyPr/>
                    <a:lstStyle/>
                    <a:p>
                      <a:pPr algn="ctr" fontAlgn="ctr"/>
                      <a:r>
                        <a:rPr lang="en-US" sz="1200" b="0" i="0" u="none" strike="noStrike">
                          <a:solidFill>
                            <a:srgbClr val="000000"/>
                          </a:solidFill>
                          <a:effectLst/>
                          <a:latin typeface="Calibri"/>
                        </a:rPr>
                        <a:t>Washington State University</a:t>
                      </a:r>
                      <a:endParaRPr lang="en-US" sz="1200" b="0"/>
                    </a:p>
                  </a:txBody>
                  <a:tcPr marL="7620" marR="7620" marT="762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Calibri"/>
                          <a:ea typeface="+mn-ea"/>
                          <a:cs typeface="+mn-cs"/>
                        </a:rPr>
                        <a:t>WA State Farm Bureau</a:t>
                      </a:r>
                    </a:p>
                  </a:txBody>
                  <a:tcPr marL="7620" marR="7620" marT="7620" anchor="ctr"/>
                </a:tc>
                <a:extLst>
                  <a:ext uri="{0D108BD9-81ED-4DB2-BD59-A6C34878D82A}">
                    <a16:rowId xmlns:a16="http://schemas.microsoft.com/office/drawing/2014/main" val="1803985841"/>
                  </a:ext>
                </a:extLst>
              </a:tr>
              <a:tr h="46856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rPr>
                        <a:t>WA State Conservation Commission </a:t>
                      </a:r>
                      <a:endParaRPr lang="en-US" sz="1200" b="0" i="0" u="none" strike="noStrike">
                        <a:solidFill>
                          <a:srgbClr val="000000"/>
                        </a:solidFill>
                        <a:effectLst/>
                        <a:latin typeface="Calibri" panose="020F0502020204030204" pitchFamily="34" charset="0"/>
                      </a:endParaRPr>
                    </a:p>
                    <a:p>
                      <a:pPr algn="ctr" fontAlgn="ctr"/>
                      <a:endParaRPr lang="en-US" sz="1200" b="0" i="0" u="none" strike="noStrike">
                        <a:solidFill>
                          <a:srgbClr val="000000"/>
                        </a:solidFill>
                        <a:effectLst/>
                        <a:latin typeface="Calibri"/>
                      </a:endParaRPr>
                    </a:p>
                  </a:txBody>
                  <a:tcPr marL="7620" marR="7620" marT="7620" anchor="ctr"/>
                </a:tc>
                <a:tc>
                  <a:txBody>
                    <a:bodyPr/>
                    <a:lstStyle/>
                    <a:p>
                      <a:pPr algn="ctr" fontAlgn="ctr"/>
                      <a:r>
                        <a:rPr lang="en-US" sz="1200" b="0" i="0" u="none" strike="noStrike">
                          <a:solidFill>
                            <a:srgbClr val="000000"/>
                          </a:solidFill>
                          <a:effectLst/>
                          <a:latin typeface="Calibri"/>
                        </a:rPr>
                        <a:t>Food Northwest</a:t>
                      </a:r>
                    </a:p>
                  </a:txBody>
                  <a:tcPr marL="7620" marR="7620" marT="7620" anchor="ctr"/>
                </a:tc>
                <a:tc>
                  <a:txBody>
                    <a:bodyPr/>
                    <a:lstStyle/>
                    <a:p>
                      <a:pPr marL="0" marR="0" lvl="0" indent="0" algn="ctr" rtl="0" eaLnBrk="1" fontAlgn="ctr" latinLnBrk="0" hangingPunct="1">
                        <a:lnSpc>
                          <a:spcPct val="100000"/>
                        </a:lnSpc>
                        <a:spcBef>
                          <a:spcPts val="0"/>
                        </a:spcBef>
                        <a:spcAft>
                          <a:spcPts val="0"/>
                        </a:spcAft>
                        <a:buClrTx/>
                        <a:buSzTx/>
                        <a:buFontTx/>
                        <a:buNone/>
                      </a:pPr>
                      <a:r>
                        <a:rPr lang="en-US" sz="1200" b="0" i="0" u="none" strike="noStrike" kern="1200">
                          <a:solidFill>
                            <a:srgbClr val="000000"/>
                          </a:solidFill>
                          <a:effectLst/>
                          <a:latin typeface="Calibri"/>
                          <a:ea typeface="+mn-ea"/>
                          <a:cs typeface="+mn-cs"/>
                        </a:rPr>
                        <a:t>WA Young Farmers Coalition </a:t>
                      </a:r>
                    </a:p>
                  </a:txBody>
                  <a:tcPr marL="7620" marR="7620" marT="7620" anchor="ctr"/>
                </a:tc>
                <a:extLst>
                  <a:ext uri="{0D108BD9-81ED-4DB2-BD59-A6C34878D82A}">
                    <a16:rowId xmlns:a16="http://schemas.microsoft.com/office/drawing/2014/main" val="3139226590"/>
                  </a:ext>
                </a:extLst>
              </a:tr>
              <a:tr h="382284">
                <a:tc>
                  <a:txBody>
                    <a:bodyPr/>
                    <a:lstStyle/>
                    <a:p>
                      <a:pPr algn="ctr" fontAlgn="ctr"/>
                      <a:r>
                        <a:rPr lang="en-US" sz="1200" b="0" i="0" u="none" strike="noStrike">
                          <a:solidFill>
                            <a:srgbClr val="000000"/>
                          </a:solidFill>
                          <a:effectLst/>
                          <a:latin typeface="Calibri"/>
                        </a:rPr>
                        <a:t>Northwest Harvest</a:t>
                      </a:r>
                    </a:p>
                  </a:txBody>
                  <a:tcPr marL="7620" marR="7620" marT="7620" anchor="ctr"/>
                </a:tc>
                <a:tc>
                  <a:txBody>
                    <a:bodyPr/>
                    <a:lstStyle/>
                    <a:p>
                      <a:pPr algn="ctr" fontAlgn="ctr"/>
                      <a:r>
                        <a:rPr lang="en-US" sz="1200" b="0" i="0" u="none" strike="noStrike">
                          <a:solidFill>
                            <a:srgbClr val="000000"/>
                          </a:solidFill>
                          <a:effectLst/>
                          <a:latin typeface="Calibri"/>
                        </a:rPr>
                        <a:t>Washington State Legislature</a:t>
                      </a:r>
                    </a:p>
                  </a:txBody>
                  <a:tcPr marL="7620" marR="7620" marT="762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Calibri"/>
                          <a:ea typeface="+mn-ea"/>
                          <a:cs typeface="+mn-cs"/>
                        </a:rPr>
                        <a:t>WA Association of Land Trusts</a:t>
                      </a:r>
                    </a:p>
                  </a:txBody>
                  <a:tcPr marL="7620" marR="7620" marT="7620" anchor="ctr"/>
                </a:tc>
                <a:extLst>
                  <a:ext uri="{0D108BD9-81ED-4DB2-BD59-A6C34878D82A}">
                    <a16:rowId xmlns:a16="http://schemas.microsoft.com/office/drawing/2014/main" val="1595693776"/>
                  </a:ext>
                </a:extLst>
              </a:tr>
              <a:tr h="497494">
                <a:tc>
                  <a:txBody>
                    <a:bodyPr/>
                    <a:lstStyle/>
                    <a:p>
                      <a:pPr algn="ctr" fontAlgn="ctr"/>
                      <a:r>
                        <a:rPr lang="en-US" sz="1200" b="0" i="0" u="none" strike="noStrike">
                          <a:solidFill>
                            <a:srgbClr val="000000"/>
                          </a:solidFill>
                          <a:effectLst/>
                          <a:latin typeface="Calibri"/>
                        </a:rPr>
                        <a:t>WA State Anti-Hunger and Nutrition Coalition</a:t>
                      </a:r>
                    </a:p>
                  </a:txBody>
                  <a:tcPr marL="7620" marR="7620" marT="7620" anchor="ctr"/>
                </a:tc>
                <a:tc>
                  <a:txBody>
                    <a:bodyPr/>
                    <a:lstStyle/>
                    <a:p>
                      <a:pPr algn="ctr" fontAlgn="ctr"/>
                      <a:r>
                        <a:rPr lang="en-US" sz="1200" b="0" i="0" u="none" strike="noStrike">
                          <a:solidFill>
                            <a:srgbClr val="000000"/>
                          </a:solidFill>
                          <a:effectLst/>
                          <a:latin typeface="Calibri"/>
                        </a:rPr>
                        <a:t>King Conservation District</a:t>
                      </a:r>
                    </a:p>
                  </a:txBody>
                  <a:tcPr marL="7620" marR="7620" marT="7620" anchor="ctr"/>
                </a:tc>
                <a:tc>
                  <a:txBody>
                    <a:bodyPr/>
                    <a:lstStyle/>
                    <a:p>
                      <a:pPr marL="0" marR="0" lvl="0" indent="0" algn="ctr" rtl="0" eaLnBrk="1" fontAlgn="ctr" latinLnBrk="0" hangingPunct="1">
                        <a:lnSpc>
                          <a:spcPct val="100000"/>
                        </a:lnSpc>
                        <a:spcBef>
                          <a:spcPts val="0"/>
                        </a:spcBef>
                        <a:spcAft>
                          <a:spcPts val="0"/>
                        </a:spcAft>
                        <a:buClrTx/>
                        <a:buSzTx/>
                        <a:buFontTx/>
                        <a:buNone/>
                      </a:pPr>
                      <a:endParaRPr lang="en-US" sz="1200" b="0" i="0" u="none" strike="noStrike">
                        <a:solidFill>
                          <a:srgbClr val="000000"/>
                        </a:solidFill>
                        <a:effectLst/>
                        <a:latin typeface="Calibri" panose="020F0502020204030204" pitchFamily="34" charset="0"/>
                      </a:endParaRPr>
                    </a:p>
                  </a:txBody>
                  <a:tcPr marL="7620" marR="7620" marT="7620" anchor="ctr"/>
                </a:tc>
                <a:extLst>
                  <a:ext uri="{0D108BD9-81ED-4DB2-BD59-A6C34878D82A}">
                    <a16:rowId xmlns:a16="http://schemas.microsoft.com/office/drawing/2014/main" val="748842695"/>
                  </a:ext>
                </a:extLst>
              </a:tr>
            </a:tbl>
          </a:graphicData>
        </a:graphic>
      </p:graphicFrame>
    </p:spTree>
    <p:extLst>
      <p:ext uri="{BB962C8B-B14F-4D97-AF65-F5344CB8AC3E}">
        <p14:creationId xmlns:p14="http://schemas.microsoft.com/office/powerpoint/2010/main" val="19548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4E97-BA23-4EFC-AD79-7ED07CE68B04}"/>
              </a:ext>
            </a:extLst>
          </p:cNvPr>
          <p:cNvSpPr>
            <a:spLocks noGrp="1"/>
          </p:cNvSpPr>
          <p:nvPr>
            <p:ph type="title"/>
          </p:nvPr>
        </p:nvSpPr>
        <p:spPr/>
        <p:txBody>
          <a:bodyPr>
            <a:normAutofit fontScale="90000"/>
          </a:bodyPr>
          <a:lstStyle/>
          <a:p>
            <a:r>
              <a:rPr lang="en-US">
                <a:ea typeface="+mj-lt"/>
                <a:cs typeface="+mj-lt"/>
              </a:rPr>
              <a:t>The Washington food policy forum is established as a public-private collaborative effort and its purpose is to advance the following food system goals: </a:t>
            </a:r>
            <a:endParaRPr lang="en-US"/>
          </a:p>
        </p:txBody>
      </p:sp>
      <p:sp>
        <p:nvSpPr>
          <p:cNvPr id="3" name="Content Placeholder 2">
            <a:extLst>
              <a:ext uri="{FF2B5EF4-FFF2-40B4-BE49-F238E27FC236}">
                <a16:creationId xmlns:a16="http://schemas.microsoft.com/office/drawing/2014/main" id="{AF17615A-44FD-4BE1-B5ED-43C1AA283DED}"/>
              </a:ext>
            </a:extLst>
          </p:cNvPr>
          <p:cNvSpPr>
            <a:spLocks noGrp="1"/>
          </p:cNvSpPr>
          <p:nvPr>
            <p:ph idx="1"/>
          </p:nvPr>
        </p:nvSpPr>
        <p:spPr>
          <a:xfrm>
            <a:off x="838201" y="1959619"/>
            <a:ext cx="6412992" cy="4898381"/>
          </a:xfrm>
        </p:spPr>
        <p:txBody>
          <a:bodyPr vert="horz" lIns="91440" tIns="45720" rIns="91440" bIns="45720" rtlCol="0" anchor="t">
            <a:normAutofit fontScale="92500" lnSpcReduction="20000"/>
          </a:bodyPr>
          <a:lstStyle/>
          <a:p>
            <a:pPr marL="0" indent="0">
              <a:buNone/>
            </a:pPr>
            <a:r>
              <a:rPr lang="en-US" sz="2200" b="1">
                <a:solidFill>
                  <a:schemeClr val="accent1">
                    <a:lumMod val="75000"/>
                  </a:schemeClr>
                </a:solidFill>
                <a:ea typeface="Roboto Condensed"/>
              </a:rPr>
              <a:t>The Forum was established in statute in 2020 after being initially created through a budget proviso in 2016. The Forum finalized its charter in summer 2022.</a:t>
            </a:r>
          </a:p>
          <a:p>
            <a:pPr marL="0" indent="0">
              <a:buNone/>
            </a:pPr>
            <a:endParaRPr lang="en-US" sz="2000">
              <a:ea typeface="+mn-lt"/>
              <a:cs typeface="+mn-lt"/>
            </a:endParaRPr>
          </a:p>
          <a:p>
            <a:r>
              <a:rPr lang="en-US" sz="2400" b="1">
                <a:ea typeface="+mn-lt"/>
                <a:cs typeface="+mn-lt"/>
              </a:rPr>
              <a:t>Increase the availability of Washington-grown foods throughout the state</a:t>
            </a:r>
            <a:r>
              <a:rPr lang="en-US" sz="2400">
                <a:ea typeface="+mn-lt"/>
                <a:cs typeface="+mn-lt"/>
              </a:rPr>
              <a:t>, including by increasing direct marketing and other regional supply chains sales and consumption of Washington-grown foods.</a:t>
            </a:r>
            <a:endParaRPr lang="en-US" sz="2400">
              <a:ea typeface="Roboto Condensed"/>
            </a:endParaRPr>
          </a:p>
          <a:p>
            <a:r>
              <a:rPr lang="en-US" sz="2400" b="1">
                <a:ea typeface="+mn-lt"/>
                <a:cs typeface="+mn-lt"/>
              </a:rPr>
              <a:t>Expand and promote programs that bring healthy and nutritious Washington-grown foods to Washington residents</a:t>
            </a:r>
            <a:r>
              <a:rPr lang="en-US" sz="2400">
                <a:ea typeface="+mn-lt"/>
                <a:cs typeface="+mn-lt"/>
              </a:rPr>
              <a:t>, including increased public and private purchasing of Washington food products for schools, adult care programs, and other publicly funded food programs.</a:t>
            </a:r>
            <a:endParaRPr lang="en-US" sz="2400">
              <a:ea typeface="Roboto Condensed"/>
            </a:endParaRPr>
          </a:p>
          <a:p>
            <a:r>
              <a:rPr lang="en-US" sz="2400" b="1">
                <a:ea typeface="+mn-lt"/>
                <a:cs typeface="+mn-lt"/>
              </a:rPr>
              <a:t>Identify ways to improve coordination and communication </a:t>
            </a:r>
            <a:r>
              <a:rPr lang="en-US" sz="2400">
                <a:ea typeface="+mn-lt"/>
                <a:cs typeface="+mn-lt"/>
              </a:rPr>
              <a:t>among city, county, regional, and state food policy entities and communication between these entities and state agencies.</a:t>
            </a:r>
            <a:endParaRPr lang="en-US" sz="2400">
              <a:ea typeface="Roboto Condensed"/>
            </a:endParaRPr>
          </a:p>
          <a:p>
            <a:pPr marL="0" indent="0">
              <a:buNone/>
            </a:pPr>
            <a:endParaRPr lang="en-US">
              <a:ea typeface="Roboto Condensed"/>
            </a:endParaRPr>
          </a:p>
        </p:txBody>
      </p:sp>
      <p:pic>
        <p:nvPicPr>
          <p:cNvPr id="4" name="Content Placeholder 4">
            <a:extLst>
              <a:ext uri="{FF2B5EF4-FFF2-40B4-BE49-F238E27FC236}">
                <a16:creationId xmlns:a16="http://schemas.microsoft.com/office/drawing/2014/main" id="{44E6C3B4-B2CE-0A3A-4758-7B5021E230FB}"/>
              </a:ext>
            </a:extLst>
          </p:cNvPr>
          <p:cNvPicPr>
            <a:picLocks noChangeAspect="1"/>
          </p:cNvPicPr>
          <p:nvPr/>
        </p:nvPicPr>
        <p:blipFill rotWithShape="1">
          <a:blip r:embed="rId3"/>
          <a:srcRect l="63839" t="21852" r="14155" b="5724"/>
          <a:stretch/>
        </p:blipFill>
        <p:spPr>
          <a:xfrm>
            <a:off x="7126307" y="1700784"/>
            <a:ext cx="5065693" cy="4689042"/>
          </a:xfrm>
          <a:prstGeom prst="rect">
            <a:avLst/>
          </a:prstGeom>
          <a:ln>
            <a:noFill/>
          </a:ln>
          <a:effectLst>
            <a:softEdge rad="112500"/>
          </a:effectLst>
        </p:spPr>
      </p:pic>
    </p:spTree>
    <p:extLst>
      <p:ext uri="{BB962C8B-B14F-4D97-AF65-F5344CB8AC3E}">
        <p14:creationId xmlns:p14="http://schemas.microsoft.com/office/powerpoint/2010/main" val="3864871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4E97-BA23-4EFC-AD79-7ED07CE68B04}"/>
              </a:ext>
            </a:extLst>
          </p:cNvPr>
          <p:cNvSpPr>
            <a:spLocks noGrp="1"/>
          </p:cNvSpPr>
          <p:nvPr>
            <p:ph type="title"/>
          </p:nvPr>
        </p:nvSpPr>
        <p:spPr/>
        <p:txBody>
          <a:bodyPr>
            <a:normAutofit/>
          </a:bodyPr>
          <a:lstStyle/>
          <a:p>
            <a:r>
              <a:rPr lang="en-US">
                <a:ea typeface="+mj-lt"/>
                <a:cs typeface="+mj-lt"/>
              </a:rPr>
              <a:t>Forum Goals Cont.</a:t>
            </a:r>
            <a:endParaRPr lang="en-US"/>
          </a:p>
        </p:txBody>
      </p:sp>
      <p:sp>
        <p:nvSpPr>
          <p:cNvPr id="3" name="Content Placeholder 2">
            <a:extLst>
              <a:ext uri="{FF2B5EF4-FFF2-40B4-BE49-F238E27FC236}">
                <a16:creationId xmlns:a16="http://schemas.microsoft.com/office/drawing/2014/main" id="{AF17615A-44FD-4BE1-B5ED-43C1AA283DED}"/>
              </a:ext>
            </a:extLst>
          </p:cNvPr>
          <p:cNvSpPr>
            <a:spLocks noGrp="1"/>
          </p:cNvSpPr>
          <p:nvPr>
            <p:ph idx="1"/>
          </p:nvPr>
        </p:nvSpPr>
        <p:spPr>
          <a:xfrm>
            <a:off x="838200" y="1959619"/>
            <a:ext cx="10962736" cy="4898381"/>
          </a:xfrm>
        </p:spPr>
        <p:txBody>
          <a:bodyPr vert="horz" lIns="91440" tIns="45720" rIns="91440" bIns="45720" rtlCol="0" anchor="t">
            <a:normAutofit/>
          </a:bodyPr>
          <a:lstStyle/>
          <a:p>
            <a:r>
              <a:rPr lang="en-US" sz="2400" b="1">
                <a:ea typeface="+mn-lt"/>
                <a:cs typeface="+mn-lt"/>
              </a:rPr>
              <a:t>Reduce food insecurity and hunger </a:t>
            </a:r>
            <a:r>
              <a:rPr lang="en-US" sz="2400">
                <a:ea typeface="+mn-lt"/>
                <a:cs typeface="+mn-lt"/>
              </a:rPr>
              <a:t>in the state.</a:t>
            </a:r>
            <a:endParaRPr lang="en-US" sz="2400">
              <a:ea typeface="Roboto Condensed"/>
            </a:endParaRPr>
          </a:p>
          <a:p>
            <a:r>
              <a:rPr lang="en-US" sz="2400" b="1">
                <a:ea typeface="+mn-lt"/>
                <a:cs typeface="+mn-lt"/>
              </a:rPr>
              <a:t>Identify current rules and regulations impeding the viability of small and mid-scale agriculture</a:t>
            </a:r>
            <a:r>
              <a:rPr lang="en-US" sz="2400">
                <a:ea typeface="+mn-lt"/>
                <a:cs typeface="+mn-lt"/>
              </a:rPr>
              <a:t>. </a:t>
            </a:r>
            <a:endParaRPr lang="en-US" sz="2400">
              <a:ea typeface="Roboto Condensed"/>
            </a:endParaRPr>
          </a:p>
          <a:p>
            <a:r>
              <a:rPr lang="en-US" sz="2400">
                <a:ea typeface="+mn-lt"/>
                <a:cs typeface="+mn-lt"/>
              </a:rPr>
              <a:t>Identify new policies that would </a:t>
            </a:r>
            <a:r>
              <a:rPr lang="en-US" sz="2400" b="1">
                <a:ea typeface="+mn-lt"/>
                <a:cs typeface="+mn-lt"/>
              </a:rPr>
              <a:t>improve the viability of small and mid-scale agriculture</a:t>
            </a:r>
            <a:r>
              <a:rPr lang="en-US" sz="2400">
                <a:ea typeface="+mn-lt"/>
                <a:cs typeface="+mn-lt"/>
              </a:rPr>
              <a:t>.</a:t>
            </a:r>
            <a:endParaRPr lang="en-US" sz="2400">
              <a:ea typeface="Roboto Condensed"/>
            </a:endParaRPr>
          </a:p>
          <a:p>
            <a:r>
              <a:rPr lang="en-US" sz="2400">
                <a:ea typeface="+mn-lt"/>
                <a:cs typeface="+mn-lt"/>
              </a:rPr>
              <a:t>Examine ways to </a:t>
            </a:r>
            <a:r>
              <a:rPr lang="en-US" sz="2400" b="1">
                <a:ea typeface="+mn-lt"/>
                <a:cs typeface="+mn-lt"/>
              </a:rPr>
              <a:t>encourage retention of an adequate number of farmers for small and mid-scale farms</a:t>
            </a:r>
            <a:r>
              <a:rPr lang="en-US" sz="2400">
                <a:ea typeface="+mn-lt"/>
                <a:cs typeface="+mn-lt"/>
              </a:rPr>
              <a:t>, </a:t>
            </a:r>
            <a:r>
              <a:rPr lang="en-US" sz="2400" b="1">
                <a:ea typeface="+mn-lt"/>
                <a:cs typeface="+mn-lt"/>
              </a:rPr>
              <a:t>meet the educational needs for the next generation of farmers</a:t>
            </a:r>
            <a:r>
              <a:rPr lang="en-US" sz="2400">
                <a:ea typeface="+mn-lt"/>
                <a:cs typeface="+mn-lt"/>
              </a:rPr>
              <a:t>, and provide for the continued</a:t>
            </a:r>
            <a:r>
              <a:rPr lang="en-US" sz="2400" b="1">
                <a:ea typeface="+mn-lt"/>
                <a:cs typeface="+mn-lt"/>
              </a:rPr>
              <a:t> economic viability of Washington food production, processing, and distribution</a:t>
            </a:r>
            <a:r>
              <a:rPr lang="en-US" sz="2400">
                <a:ea typeface="+mn-lt"/>
                <a:cs typeface="+mn-lt"/>
              </a:rPr>
              <a:t> in the state.</a:t>
            </a:r>
          </a:p>
          <a:p>
            <a:r>
              <a:rPr lang="en-US" sz="2400">
                <a:effectLst/>
                <a:ea typeface="Times New Roman" panose="02020603050405020304" pitchFamily="18" charset="0"/>
                <a:cs typeface="Arial" panose="020B0604020202020204" pitchFamily="34" charset="0"/>
              </a:rPr>
              <a:t>In addition to the goals identified in the Forum’s statute, Forum members have identified additional goals regarding how the Forum could identify opportunities to address </a:t>
            </a:r>
            <a:r>
              <a:rPr lang="en-US" sz="2400" b="1">
                <a:effectLst/>
                <a:ea typeface="Times New Roman" panose="02020603050405020304" pitchFamily="18" charset="0"/>
                <a:cs typeface="Arial" panose="020B0604020202020204" pitchFamily="34" charset="0"/>
              </a:rPr>
              <a:t>equity</a:t>
            </a:r>
            <a:r>
              <a:rPr lang="en-US" sz="2400">
                <a:effectLst/>
                <a:ea typeface="Times New Roman" panose="02020603050405020304" pitchFamily="18" charset="0"/>
                <a:cs typeface="Arial" panose="020B0604020202020204" pitchFamily="34" charset="0"/>
              </a:rPr>
              <a:t> and the </a:t>
            </a:r>
            <a:r>
              <a:rPr lang="en-US" sz="2400" b="1">
                <a:effectLst/>
                <a:ea typeface="Times New Roman" panose="02020603050405020304" pitchFamily="18" charset="0"/>
                <a:cs typeface="Arial" panose="020B0604020202020204" pitchFamily="34" charset="0"/>
              </a:rPr>
              <a:t>impacts of climate change </a:t>
            </a:r>
            <a:r>
              <a:rPr lang="en-US" sz="2400">
                <a:effectLst/>
                <a:ea typeface="Times New Roman" panose="02020603050405020304" pitchFamily="18" charset="0"/>
                <a:cs typeface="Arial" panose="020B0604020202020204" pitchFamily="34" charset="0"/>
              </a:rPr>
              <a:t>in the state’s food system.  </a:t>
            </a:r>
            <a:br>
              <a:rPr lang="en-US" sz="2400"/>
            </a:br>
            <a:endParaRPr lang="en-US" sz="2400">
              <a:ea typeface="Roboto Condensed"/>
            </a:endParaRPr>
          </a:p>
          <a:p>
            <a:endParaRPr lang="en-US">
              <a:ea typeface="Roboto Condensed"/>
            </a:endParaRPr>
          </a:p>
        </p:txBody>
      </p:sp>
    </p:spTree>
    <p:extLst>
      <p:ext uri="{BB962C8B-B14F-4D97-AF65-F5344CB8AC3E}">
        <p14:creationId xmlns:p14="http://schemas.microsoft.com/office/powerpoint/2010/main" val="1765475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23C6B6-C78C-4D37-8CE7-44D13C8872DB}"/>
              </a:ext>
            </a:extLst>
          </p:cNvPr>
          <p:cNvSpPr>
            <a:spLocks noGrp="1"/>
          </p:cNvSpPr>
          <p:nvPr>
            <p:ph type="title"/>
          </p:nvPr>
        </p:nvSpPr>
        <p:spPr/>
        <p:txBody>
          <a:bodyPr>
            <a:normAutofit/>
          </a:bodyPr>
          <a:lstStyle/>
          <a:p>
            <a:r>
              <a:rPr lang="en-US"/>
              <a:t>The Forum’s Systems Lens </a:t>
            </a:r>
            <a:br>
              <a:rPr lang="en-US"/>
            </a:br>
            <a:r>
              <a:rPr lang="en-US" sz="1600">
                <a:solidFill>
                  <a:schemeClr val="accent1">
                    <a:lumMod val="75000"/>
                  </a:schemeClr>
                </a:solidFill>
              </a:rPr>
              <a:t>Through a three-part process beginning in January 2018 the Forum defined which aspects of the food system to focus on.</a:t>
            </a:r>
            <a:endParaRPr lang="en-US">
              <a:solidFill>
                <a:schemeClr val="accent1">
                  <a:lumMod val="75000"/>
                </a:schemeClr>
              </a:solidFill>
              <a:highlight>
                <a:srgbClr val="FFFF00"/>
              </a:highlight>
            </a:endParaRPr>
          </a:p>
        </p:txBody>
      </p:sp>
      <p:grpSp>
        <p:nvGrpSpPr>
          <p:cNvPr id="38" name="Group 37">
            <a:extLst>
              <a:ext uri="{FF2B5EF4-FFF2-40B4-BE49-F238E27FC236}">
                <a16:creationId xmlns:a16="http://schemas.microsoft.com/office/drawing/2014/main" id="{0EA5AB0E-D3EC-4B1F-9937-E9EFE50C776A}"/>
              </a:ext>
            </a:extLst>
          </p:cNvPr>
          <p:cNvGrpSpPr/>
          <p:nvPr/>
        </p:nvGrpSpPr>
        <p:grpSpPr>
          <a:xfrm>
            <a:off x="828170" y="2218516"/>
            <a:ext cx="1302881" cy="489477"/>
            <a:chOff x="2038120" y="1983036"/>
            <a:chExt cx="1302881" cy="489477"/>
          </a:xfrm>
        </p:grpSpPr>
        <p:sp>
          <p:nvSpPr>
            <p:cNvPr id="3" name="Rectangle: Rounded Corners 2">
              <a:extLst>
                <a:ext uri="{FF2B5EF4-FFF2-40B4-BE49-F238E27FC236}">
                  <a16:creationId xmlns:a16="http://schemas.microsoft.com/office/drawing/2014/main" id="{60D9C9FC-2B81-4CA2-AC08-6CC79DF61360}"/>
                </a:ext>
              </a:extLst>
            </p:cNvPr>
            <p:cNvSpPr/>
            <p:nvPr/>
          </p:nvSpPr>
          <p:spPr>
            <a:xfrm>
              <a:off x="2038120" y="1983036"/>
              <a:ext cx="1291864" cy="489477"/>
            </a:xfrm>
            <a:prstGeom prst="roundRect">
              <a:avLst/>
            </a:prstGeom>
            <a:solidFill>
              <a:srgbClr val="78B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Roboto Condensed"/>
                <a:ea typeface="+mn-ea"/>
                <a:cs typeface="+mn-cs"/>
              </a:endParaRPr>
            </a:p>
          </p:txBody>
        </p:sp>
        <p:sp>
          <p:nvSpPr>
            <p:cNvPr id="31" name="TextBox 30">
              <a:extLst>
                <a:ext uri="{FF2B5EF4-FFF2-40B4-BE49-F238E27FC236}">
                  <a16:creationId xmlns:a16="http://schemas.microsoft.com/office/drawing/2014/main" id="{F7A7F8EA-2805-4634-9164-CDDBDDDEAE3A}"/>
                </a:ext>
              </a:extLst>
            </p:cNvPr>
            <p:cNvSpPr txBox="1"/>
            <p:nvPr/>
          </p:nvSpPr>
          <p:spPr>
            <a:xfrm>
              <a:off x="2120116" y="2022022"/>
              <a:ext cx="1220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Roboto Condensed"/>
                  <a:ea typeface="+mn-ea"/>
                  <a:cs typeface="+mn-cs"/>
                </a:rPr>
                <a:t>101 Level</a:t>
              </a:r>
            </a:p>
          </p:txBody>
        </p:sp>
      </p:grpSp>
      <p:grpSp>
        <p:nvGrpSpPr>
          <p:cNvPr id="39" name="Group 38">
            <a:extLst>
              <a:ext uri="{FF2B5EF4-FFF2-40B4-BE49-F238E27FC236}">
                <a16:creationId xmlns:a16="http://schemas.microsoft.com/office/drawing/2014/main" id="{8CFE3F15-EA0B-459C-A608-604352596B1B}"/>
              </a:ext>
            </a:extLst>
          </p:cNvPr>
          <p:cNvGrpSpPr/>
          <p:nvPr/>
        </p:nvGrpSpPr>
        <p:grpSpPr>
          <a:xfrm>
            <a:off x="806757" y="4499640"/>
            <a:ext cx="1291864" cy="489477"/>
            <a:chOff x="2022340" y="2828256"/>
            <a:chExt cx="1291864" cy="489477"/>
          </a:xfrm>
        </p:grpSpPr>
        <p:sp>
          <p:nvSpPr>
            <p:cNvPr id="29" name="Rectangle: Rounded Corners 28">
              <a:extLst>
                <a:ext uri="{FF2B5EF4-FFF2-40B4-BE49-F238E27FC236}">
                  <a16:creationId xmlns:a16="http://schemas.microsoft.com/office/drawing/2014/main" id="{E1030720-B649-42BF-80C4-86A6F270C2E2}"/>
                </a:ext>
              </a:extLst>
            </p:cNvPr>
            <p:cNvSpPr/>
            <p:nvPr/>
          </p:nvSpPr>
          <p:spPr>
            <a:xfrm>
              <a:off x="2022340" y="2828256"/>
              <a:ext cx="1291864" cy="489477"/>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Roboto Condensed"/>
                <a:ea typeface="+mn-ea"/>
                <a:cs typeface="+mn-cs"/>
              </a:endParaRPr>
            </a:p>
          </p:txBody>
        </p:sp>
        <p:sp>
          <p:nvSpPr>
            <p:cNvPr id="32" name="TextBox 31">
              <a:extLst>
                <a:ext uri="{FF2B5EF4-FFF2-40B4-BE49-F238E27FC236}">
                  <a16:creationId xmlns:a16="http://schemas.microsoft.com/office/drawing/2014/main" id="{A0A28E5A-B703-496D-932B-6B7C7F48B1FF}"/>
                </a:ext>
              </a:extLst>
            </p:cNvPr>
            <p:cNvSpPr txBox="1"/>
            <p:nvPr/>
          </p:nvSpPr>
          <p:spPr>
            <a:xfrm>
              <a:off x="2091446" y="2881533"/>
              <a:ext cx="1220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Roboto Condensed"/>
                  <a:ea typeface="+mn-ea"/>
                  <a:cs typeface="+mn-cs"/>
                </a:rPr>
                <a:t>201 Level</a:t>
              </a:r>
            </a:p>
          </p:txBody>
        </p:sp>
      </p:grpSp>
      <p:grpSp>
        <p:nvGrpSpPr>
          <p:cNvPr id="40" name="Group 39">
            <a:extLst>
              <a:ext uri="{FF2B5EF4-FFF2-40B4-BE49-F238E27FC236}">
                <a16:creationId xmlns:a16="http://schemas.microsoft.com/office/drawing/2014/main" id="{C527DA3D-A519-45F1-A7D4-D3C1FD17690A}"/>
              </a:ext>
            </a:extLst>
          </p:cNvPr>
          <p:cNvGrpSpPr/>
          <p:nvPr/>
        </p:nvGrpSpPr>
        <p:grpSpPr>
          <a:xfrm>
            <a:off x="6815816" y="1418666"/>
            <a:ext cx="1312011" cy="489477"/>
            <a:chOff x="2125891" y="4667424"/>
            <a:chExt cx="1312011" cy="489477"/>
          </a:xfrm>
        </p:grpSpPr>
        <p:sp>
          <p:nvSpPr>
            <p:cNvPr id="30" name="Rectangle: Rounded Corners 29">
              <a:extLst>
                <a:ext uri="{FF2B5EF4-FFF2-40B4-BE49-F238E27FC236}">
                  <a16:creationId xmlns:a16="http://schemas.microsoft.com/office/drawing/2014/main" id="{7B68E463-5C27-4347-9AB7-FB75E3BD48F4}"/>
                </a:ext>
              </a:extLst>
            </p:cNvPr>
            <p:cNvSpPr/>
            <p:nvPr/>
          </p:nvSpPr>
          <p:spPr>
            <a:xfrm>
              <a:off x="2125891" y="4667424"/>
              <a:ext cx="1291864" cy="489477"/>
            </a:xfrm>
            <a:prstGeom prst="roundRect">
              <a:avLst/>
            </a:prstGeom>
            <a:solidFill>
              <a:srgbClr val="276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Roboto Condensed"/>
                <a:ea typeface="+mn-ea"/>
                <a:cs typeface="+mn-cs"/>
              </a:endParaRPr>
            </a:p>
          </p:txBody>
        </p:sp>
        <p:sp>
          <p:nvSpPr>
            <p:cNvPr id="33" name="TextBox 32">
              <a:extLst>
                <a:ext uri="{FF2B5EF4-FFF2-40B4-BE49-F238E27FC236}">
                  <a16:creationId xmlns:a16="http://schemas.microsoft.com/office/drawing/2014/main" id="{E36EE40A-00AB-4001-A963-B120F2F3405B}"/>
                </a:ext>
              </a:extLst>
            </p:cNvPr>
            <p:cNvSpPr txBox="1"/>
            <p:nvPr/>
          </p:nvSpPr>
          <p:spPr>
            <a:xfrm>
              <a:off x="2217017" y="4710732"/>
              <a:ext cx="1220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Roboto Condensed"/>
                  <a:ea typeface="+mn-ea"/>
                  <a:cs typeface="+mn-cs"/>
                </a:rPr>
                <a:t>301 Level</a:t>
              </a:r>
            </a:p>
          </p:txBody>
        </p:sp>
      </p:grpSp>
      <p:sp>
        <p:nvSpPr>
          <p:cNvPr id="37" name="TextBox 36">
            <a:extLst>
              <a:ext uri="{FF2B5EF4-FFF2-40B4-BE49-F238E27FC236}">
                <a16:creationId xmlns:a16="http://schemas.microsoft.com/office/drawing/2014/main" id="{00ABC5E1-867E-44DD-B988-4AAFB267AF4A}"/>
              </a:ext>
            </a:extLst>
          </p:cNvPr>
          <p:cNvSpPr txBox="1"/>
          <p:nvPr/>
        </p:nvSpPr>
        <p:spPr>
          <a:xfrm>
            <a:off x="766818" y="2802983"/>
            <a:ext cx="327334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75000"/>
                    <a:lumOff val="25000"/>
                  </a:srgbClr>
                </a:solidFill>
                <a:effectLst/>
                <a:uLnTx/>
                <a:uFillTx/>
                <a:latin typeface="Roboto Condensed"/>
                <a:ea typeface="+mn-ea"/>
                <a:cs typeface="+mn-cs"/>
              </a:rPr>
              <a:t>Food systems experts introduced the Forum to a variety of food system issues and initial recommendation ideas were identified. </a:t>
            </a:r>
            <a:endParaRPr kumimoji="0" lang="en-US" sz="1600" b="0" i="0" u="none" strike="noStrike" kern="1200" cap="none" spc="0" normalizeH="0" baseline="0" noProof="0">
              <a:ln>
                <a:noFill/>
              </a:ln>
              <a:solidFill>
                <a:srgbClr val="000000">
                  <a:lumMod val="75000"/>
                  <a:lumOff val="25000"/>
                </a:srgbClr>
              </a:solidFill>
              <a:effectLst/>
              <a:highlight>
                <a:srgbClr val="FFFF00"/>
              </a:highlight>
              <a:uLnTx/>
              <a:uFillTx/>
              <a:latin typeface="Roboto Condensed"/>
              <a:ea typeface="+mn-ea"/>
              <a:cs typeface="+mn-cs"/>
            </a:endParaRPr>
          </a:p>
        </p:txBody>
      </p:sp>
      <p:sp>
        <p:nvSpPr>
          <p:cNvPr id="42" name="TextBox 41">
            <a:extLst>
              <a:ext uri="{FF2B5EF4-FFF2-40B4-BE49-F238E27FC236}">
                <a16:creationId xmlns:a16="http://schemas.microsoft.com/office/drawing/2014/main" id="{EC965CEE-0FD6-4E10-BC6B-481534E075D3}"/>
              </a:ext>
            </a:extLst>
          </p:cNvPr>
          <p:cNvSpPr txBox="1"/>
          <p:nvPr/>
        </p:nvSpPr>
        <p:spPr>
          <a:xfrm>
            <a:off x="745405" y="5088536"/>
            <a:ext cx="302896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75000"/>
                    <a:lumOff val="25000"/>
                  </a:srgbClr>
                </a:solidFill>
                <a:effectLst/>
                <a:uLnTx/>
                <a:uFillTx/>
                <a:latin typeface="Roboto Condensed"/>
                <a:ea typeface="+mn-ea"/>
                <a:cs typeface="+mn-cs"/>
              </a:rPr>
              <a:t>Food systems experts offered in-depth discussion and proposed recommendations for the following seven topics that were collectively prioritized by the Forum</a:t>
            </a:r>
          </a:p>
        </p:txBody>
      </p:sp>
      <p:sp>
        <p:nvSpPr>
          <p:cNvPr id="43" name="TextBox 42">
            <a:extLst>
              <a:ext uri="{FF2B5EF4-FFF2-40B4-BE49-F238E27FC236}">
                <a16:creationId xmlns:a16="http://schemas.microsoft.com/office/drawing/2014/main" id="{7D961EDC-CF08-4268-8A89-A1F0748B9FB8}"/>
              </a:ext>
            </a:extLst>
          </p:cNvPr>
          <p:cNvSpPr txBox="1"/>
          <p:nvPr/>
        </p:nvSpPr>
        <p:spPr>
          <a:xfrm>
            <a:off x="3917692" y="1975644"/>
            <a:ext cx="797816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75000"/>
                    <a:lumOff val="25000"/>
                  </a:srgbClr>
                </a:solidFill>
                <a:effectLst/>
                <a:uLnTx/>
                <a:uFillTx/>
                <a:latin typeface="Roboto Condensed"/>
                <a:ea typeface="+mn-ea"/>
                <a:cs typeface="+mn-cs"/>
              </a:rPr>
              <a:t>The Forum launched teams to make recommendations in five areas of the food 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Roboto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75000"/>
                    <a:lumOff val="25000"/>
                  </a:srgbClr>
                </a:solidFill>
                <a:effectLst/>
                <a:uLnTx/>
                <a:uFillTx/>
                <a:latin typeface="Roboto Condensed"/>
                <a:ea typeface="+mn-ea"/>
                <a:cs typeface="+mn-cs"/>
              </a:rPr>
              <a:t>The greatest and most effective progress will come from moving multiple food system changes forward in tandem so that systems change can occur</a:t>
            </a:r>
          </a:p>
        </p:txBody>
      </p:sp>
      <p:grpSp>
        <p:nvGrpSpPr>
          <p:cNvPr id="2" name="Group 1">
            <a:extLst>
              <a:ext uri="{FF2B5EF4-FFF2-40B4-BE49-F238E27FC236}">
                <a16:creationId xmlns:a16="http://schemas.microsoft.com/office/drawing/2014/main" id="{DCB28D23-B8A9-4CDB-8447-6C27697476DE}"/>
              </a:ext>
            </a:extLst>
          </p:cNvPr>
          <p:cNvGrpSpPr/>
          <p:nvPr/>
        </p:nvGrpSpPr>
        <p:grpSpPr>
          <a:xfrm>
            <a:off x="4162425" y="3200298"/>
            <a:ext cx="7418336" cy="3561391"/>
            <a:chOff x="2077698" y="2063887"/>
            <a:chExt cx="8649393" cy="4412828"/>
          </a:xfrm>
        </p:grpSpPr>
        <p:sp>
          <p:nvSpPr>
            <p:cNvPr id="41" name="Rectangle: Rounded Corners 40">
              <a:extLst>
                <a:ext uri="{FF2B5EF4-FFF2-40B4-BE49-F238E27FC236}">
                  <a16:creationId xmlns:a16="http://schemas.microsoft.com/office/drawing/2014/main" id="{D0638C6D-925C-4BF8-99DC-6B8961F7ADE1}"/>
                </a:ext>
              </a:extLst>
            </p:cNvPr>
            <p:cNvSpPr/>
            <p:nvPr/>
          </p:nvSpPr>
          <p:spPr>
            <a:xfrm>
              <a:off x="2077698" y="2063887"/>
              <a:ext cx="8649393" cy="4412828"/>
            </a:xfrm>
            <a:prstGeom prst="roundRect">
              <a:avLst>
                <a:gd name="adj" fmla="val 333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Roboto Condensed"/>
                <a:ea typeface="+mn-ea"/>
                <a:cs typeface="+mn-cs"/>
              </a:endParaRPr>
            </a:p>
          </p:txBody>
        </p:sp>
        <p:sp>
          <p:nvSpPr>
            <p:cNvPr id="45" name="Rectangle: Rounded Corners 44">
              <a:extLst>
                <a:ext uri="{FF2B5EF4-FFF2-40B4-BE49-F238E27FC236}">
                  <a16:creationId xmlns:a16="http://schemas.microsoft.com/office/drawing/2014/main" id="{E082BBAE-A758-4444-AE1F-46E6DB78B2A4}"/>
                </a:ext>
              </a:extLst>
            </p:cNvPr>
            <p:cNvSpPr/>
            <p:nvPr/>
          </p:nvSpPr>
          <p:spPr>
            <a:xfrm>
              <a:off x="2369245" y="2414647"/>
              <a:ext cx="3303043" cy="1604955"/>
            </a:xfrm>
            <a:prstGeom prst="roundRect">
              <a:avLst>
                <a:gd name="adj" fmla="val 395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Roboto Condensed"/>
                <a:ea typeface="+mn-ea"/>
                <a:cs typeface="+mn-cs"/>
              </a:endParaRPr>
            </a:p>
          </p:txBody>
        </p:sp>
        <p:pic>
          <p:nvPicPr>
            <p:cNvPr id="46" name="Graphic 45">
              <a:extLst>
                <a:ext uri="{FF2B5EF4-FFF2-40B4-BE49-F238E27FC236}">
                  <a16:creationId xmlns:a16="http://schemas.microsoft.com/office/drawing/2014/main" id="{290A97AE-E241-473C-A248-C22F64E2D5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7058" y="2830444"/>
              <a:ext cx="893333" cy="773361"/>
            </a:xfrm>
            <a:prstGeom prst="rect">
              <a:avLst/>
            </a:prstGeom>
          </p:spPr>
        </p:pic>
        <p:sp>
          <p:nvSpPr>
            <p:cNvPr id="47" name="TextBox 46">
              <a:extLst>
                <a:ext uri="{FF2B5EF4-FFF2-40B4-BE49-F238E27FC236}">
                  <a16:creationId xmlns:a16="http://schemas.microsoft.com/office/drawing/2014/main" id="{92BC20D6-8D47-497B-B280-750142584578}"/>
                </a:ext>
              </a:extLst>
            </p:cNvPr>
            <p:cNvSpPr txBox="1"/>
            <p:nvPr/>
          </p:nvSpPr>
          <p:spPr>
            <a:xfrm>
              <a:off x="3552821" y="2546858"/>
              <a:ext cx="1998041" cy="1065487"/>
            </a:xfrm>
            <a:prstGeom prst="rect">
              <a:avLst/>
            </a:prstGeom>
            <a:noFill/>
          </p:spPr>
          <p:txBody>
            <a:bodyPr wrap="square" rIns="0" rtlCol="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rgbClr val="16818C"/>
                </a:solidFill>
                <a:effectLst/>
                <a:uLnTx/>
                <a:uFillTx/>
                <a:latin typeface="Roboto Condensed"/>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16818C"/>
                  </a:solidFill>
                  <a:effectLst/>
                  <a:uLnTx/>
                  <a:uFillTx/>
                  <a:latin typeface="Roboto Condensed"/>
                  <a:ea typeface="+mn-ea"/>
                  <a:cs typeface="+mn-cs"/>
                </a:rPr>
                <a:t>Infrastructure and Rural Economic Development</a:t>
              </a:r>
            </a:p>
          </p:txBody>
        </p:sp>
        <p:sp>
          <p:nvSpPr>
            <p:cNvPr id="48" name="Rectangle: Rounded Corners 47">
              <a:extLst>
                <a:ext uri="{FF2B5EF4-FFF2-40B4-BE49-F238E27FC236}">
                  <a16:creationId xmlns:a16="http://schemas.microsoft.com/office/drawing/2014/main" id="{516092D5-4896-4764-B117-B580868B7684}"/>
                </a:ext>
              </a:extLst>
            </p:cNvPr>
            <p:cNvSpPr/>
            <p:nvPr/>
          </p:nvSpPr>
          <p:spPr>
            <a:xfrm>
              <a:off x="6177201" y="4526514"/>
              <a:ext cx="3303043" cy="1604955"/>
            </a:xfrm>
            <a:prstGeom prst="roundRect">
              <a:avLst>
                <a:gd name="adj" fmla="val 395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Roboto Condensed"/>
                <a:ea typeface="+mn-ea"/>
                <a:cs typeface="+mn-cs"/>
              </a:endParaRPr>
            </a:p>
          </p:txBody>
        </p:sp>
        <p:sp>
          <p:nvSpPr>
            <p:cNvPr id="49" name="TextBox 48">
              <a:extLst>
                <a:ext uri="{FF2B5EF4-FFF2-40B4-BE49-F238E27FC236}">
                  <a16:creationId xmlns:a16="http://schemas.microsoft.com/office/drawing/2014/main" id="{80D76DF0-55B5-4C95-9A81-012C4BFD642A}"/>
                </a:ext>
              </a:extLst>
            </p:cNvPr>
            <p:cNvSpPr txBox="1"/>
            <p:nvPr/>
          </p:nvSpPr>
          <p:spPr>
            <a:xfrm>
              <a:off x="7366649" y="4721192"/>
              <a:ext cx="1998041" cy="1215596"/>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6818C"/>
                  </a:solidFill>
                  <a:effectLst/>
                  <a:uLnTx/>
                  <a:uFillTx/>
                  <a:latin typeface="Roboto Condensed"/>
                  <a:ea typeface="+mn-ea"/>
                  <a:cs typeface="+mn-cs"/>
                </a:rPr>
                <a:t>Alleviating Barriers to Small and Medium Scale Farmers Accessing Markets, Including Institutional Purchasing</a:t>
              </a:r>
              <a:endParaRPr kumimoji="0" lang="en-US" sz="1050" b="1" i="0" u="none" strike="noStrike" kern="1200" cap="none" spc="0" normalizeH="0" baseline="0" noProof="0">
                <a:ln>
                  <a:noFill/>
                </a:ln>
                <a:solidFill>
                  <a:srgbClr val="276E8B"/>
                </a:solidFill>
                <a:effectLst/>
                <a:uLnTx/>
                <a:uFillTx/>
                <a:latin typeface="Roboto Condensed"/>
                <a:ea typeface="+mn-ea"/>
                <a:cs typeface="+mn-cs"/>
              </a:endParaRPr>
            </a:p>
          </p:txBody>
        </p:sp>
        <p:pic>
          <p:nvPicPr>
            <p:cNvPr id="50" name="Graphic 49">
              <a:extLst>
                <a:ext uri="{FF2B5EF4-FFF2-40B4-BE49-F238E27FC236}">
                  <a16:creationId xmlns:a16="http://schemas.microsoft.com/office/drawing/2014/main" id="{6658C508-AC3A-4B8D-A827-F30A1CD571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7762" y="4966351"/>
              <a:ext cx="893333" cy="725283"/>
            </a:xfrm>
            <a:prstGeom prst="rect">
              <a:avLst/>
            </a:prstGeom>
          </p:spPr>
        </p:pic>
        <p:sp>
          <p:nvSpPr>
            <p:cNvPr id="51" name="Rectangle: Rounded Corners 50">
              <a:extLst>
                <a:ext uri="{FF2B5EF4-FFF2-40B4-BE49-F238E27FC236}">
                  <a16:creationId xmlns:a16="http://schemas.microsoft.com/office/drawing/2014/main" id="{1AE141E7-85FB-441A-B7D7-5B12A4C21A17}"/>
                </a:ext>
              </a:extLst>
            </p:cNvPr>
            <p:cNvSpPr/>
            <p:nvPr/>
          </p:nvSpPr>
          <p:spPr>
            <a:xfrm>
              <a:off x="2369245" y="4526514"/>
              <a:ext cx="3303043" cy="1604955"/>
            </a:xfrm>
            <a:prstGeom prst="roundRect">
              <a:avLst>
                <a:gd name="adj" fmla="val 395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Roboto Condensed"/>
                <a:ea typeface="+mn-ea"/>
                <a:cs typeface="+mn-cs"/>
              </a:endParaRPr>
            </a:p>
          </p:txBody>
        </p:sp>
        <p:pic>
          <p:nvPicPr>
            <p:cNvPr id="52" name="Graphic 51">
              <a:extLst>
                <a:ext uri="{FF2B5EF4-FFF2-40B4-BE49-F238E27FC236}">
                  <a16:creationId xmlns:a16="http://schemas.microsoft.com/office/drawing/2014/main" id="{360C9FA5-C99B-4AA6-9003-E8A9E2D37D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27007" y="5021411"/>
              <a:ext cx="893333" cy="615159"/>
            </a:xfrm>
            <a:prstGeom prst="rect">
              <a:avLst/>
            </a:prstGeom>
          </p:spPr>
        </p:pic>
        <p:sp>
          <p:nvSpPr>
            <p:cNvPr id="53" name="TextBox 52">
              <a:extLst>
                <a:ext uri="{FF2B5EF4-FFF2-40B4-BE49-F238E27FC236}">
                  <a16:creationId xmlns:a16="http://schemas.microsoft.com/office/drawing/2014/main" id="{D387663A-872D-408F-B648-D190E00ACB1D}"/>
                </a:ext>
              </a:extLst>
            </p:cNvPr>
            <p:cNvSpPr txBox="1"/>
            <p:nvPr/>
          </p:nvSpPr>
          <p:spPr>
            <a:xfrm>
              <a:off x="3621922" y="4595179"/>
              <a:ext cx="1998041" cy="1467625"/>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16818C"/>
                  </a:solidFill>
                  <a:effectLst/>
                  <a:uLnTx/>
                  <a:uFillTx/>
                  <a:latin typeface="Roboto Condensed"/>
                  <a:ea typeface="+mn-ea"/>
                  <a:cs typeface="+mn-cs"/>
                </a:rPr>
                <a:t>Agricultural Land Protection and Availability and Next Generation Farming</a:t>
              </a:r>
            </a:p>
          </p:txBody>
        </p:sp>
        <p:cxnSp>
          <p:nvCxnSpPr>
            <p:cNvPr id="54" name="Straight Arrow Connector 53">
              <a:extLst>
                <a:ext uri="{FF2B5EF4-FFF2-40B4-BE49-F238E27FC236}">
                  <a16:creationId xmlns:a16="http://schemas.microsoft.com/office/drawing/2014/main" id="{1891949A-760C-4704-95B8-5392F6DC6A29}"/>
                </a:ext>
              </a:extLst>
            </p:cNvPr>
            <p:cNvCxnSpPr>
              <a:stCxn id="45" idx="3"/>
              <a:endCxn id="57" idx="1"/>
            </p:cNvCxnSpPr>
            <p:nvPr/>
          </p:nvCxnSpPr>
          <p:spPr>
            <a:xfrm>
              <a:off x="5672288" y="3217124"/>
              <a:ext cx="504913" cy="0"/>
            </a:xfrm>
            <a:prstGeom prst="straightConnector1">
              <a:avLst/>
            </a:prstGeom>
            <a:ln w="28575">
              <a:solidFill>
                <a:srgbClr val="276E8B"/>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A5E824E-C9F4-49E8-837A-32F6A675CD62}"/>
                </a:ext>
              </a:extLst>
            </p:cNvPr>
            <p:cNvCxnSpPr>
              <a:cxnSpLocks/>
              <a:stCxn id="51" idx="3"/>
              <a:endCxn id="48" idx="1"/>
            </p:cNvCxnSpPr>
            <p:nvPr/>
          </p:nvCxnSpPr>
          <p:spPr>
            <a:xfrm>
              <a:off x="5672288" y="5328993"/>
              <a:ext cx="504913" cy="0"/>
            </a:xfrm>
            <a:prstGeom prst="straightConnector1">
              <a:avLst/>
            </a:prstGeom>
            <a:ln w="28575">
              <a:solidFill>
                <a:srgbClr val="276E8B"/>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00C7CE4-A8C5-4A8D-93A4-01A92DCD33E0}"/>
                </a:ext>
              </a:extLst>
            </p:cNvPr>
            <p:cNvCxnSpPr>
              <a:cxnSpLocks/>
            </p:cNvCxnSpPr>
            <p:nvPr/>
          </p:nvCxnSpPr>
          <p:spPr>
            <a:xfrm>
              <a:off x="5686549" y="4037516"/>
              <a:ext cx="448756" cy="496887"/>
            </a:xfrm>
            <a:prstGeom prst="straightConnector1">
              <a:avLst/>
            </a:prstGeom>
            <a:ln w="28575">
              <a:solidFill>
                <a:srgbClr val="276E8B"/>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57" name="Rectangle: Rounded Corners 56">
              <a:extLst>
                <a:ext uri="{FF2B5EF4-FFF2-40B4-BE49-F238E27FC236}">
                  <a16:creationId xmlns:a16="http://schemas.microsoft.com/office/drawing/2014/main" id="{D2B64552-B313-4434-B61D-33C096239909}"/>
                </a:ext>
              </a:extLst>
            </p:cNvPr>
            <p:cNvSpPr/>
            <p:nvPr/>
          </p:nvSpPr>
          <p:spPr>
            <a:xfrm>
              <a:off x="6177201" y="2414647"/>
              <a:ext cx="3303043" cy="1604955"/>
            </a:xfrm>
            <a:prstGeom prst="roundRect">
              <a:avLst>
                <a:gd name="adj" fmla="val 3959"/>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Roboto Condensed"/>
                <a:ea typeface="+mn-ea"/>
                <a:cs typeface="+mn-cs"/>
              </a:endParaRPr>
            </a:p>
          </p:txBody>
        </p:sp>
        <p:pic>
          <p:nvPicPr>
            <p:cNvPr id="58" name="Graphic 57">
              <a:extLst>
                <a:ext uri="{FF2B5EF4-FFF2-40B4-BE49-F238E27FC236}">
                  <a16:creationId xmlns:a16="http://schemas.microsoft.com/office/drawing/2014/main" id="{16BB3331-5CC8-41DD-80EC-A6DD22187A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61003" y="2864948"/>
              <a:ext cx="893333" cy="704352"/>
            </a:xfrm>
            <a:prstGeom prst="rect">
              <a:avLst/>
            </a:prstGeom>
          </p:spPr>
        </p:pic>
        <p:sp>
          <p:nvSpPr>
            <p:cNvPr id="59" name="TextBox 58">
              <a:extLst>
                <a:ext uri="{FF2B5EF4-FFF2-40B4-BE49-F238E27FC236}">
                  <a16:creationId xmlns:a16="http://schemas.microsoft.com/office/drawing/2014/main" id="{9FF6BDD6-279F-41D6-94BD-A8D93A8674B6}"/>
                </a:ext>
              </a:extLst>
            </p:cNvPr>
            <p:cNvSpPr txBox="1"/>
            <p:nvPr/>
          </p:nvSpPr>
          <p:spPr>
            <a:xfrm>
              <a:off x="7429878" y="2483312"/>
              <a:ext cx="1998041" cy="1467625"/>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6818C"/>
                  </a:solidFill>
                  <a:effectLst/>
                  <a:uLnTx/>
                  <a:uFillTx/>
                  <a:latin typeface="Roboto Condensed"/>
                  <a:ea typeface="+mn-ea"/>
                  <a:cs typeface="+mn-cs"/>
                </a:rPr>
                <a:t>Food Insecurity</a:t>
              </a:r>
            </a:p>
          </p:txBody>
        </p:sp>
        <p:pic>
          <p:nvPicPr>
            <p:cNvPr id="60" name="Graphic 59">
              <a:extLst>
                <a:ext uri="{FF2B5EF4-FFF2-40B4-BE49-F238E27FC236}">
                  <a16:creationId xmlns:a16="http://schemas.microsoft.com/office/drawing/2014/main" id="{1A47C3D2-0636-4BF3-9D8D-C951FECAA9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64046" y="3543019"/>
              <a:ext cx="893333" cy="576173"/>
            </a:xfrm>
            <a:prstGeom prst="rect">
              <a:avLst/>
            </a:prstGeom>
          </p:spPr>
        </p:pic>
        <p:sp>
          <p:nvSpPr>
            <p:cNvPr id="61" name="Rectangle 60">
              <a:extLst>
                <a:ext uri="{FF2B5EF4-FFF2-40B4-BE49-F238E27FC236}">
                  <a16:creationId xmlns:a16="http://schemas.microsoft.com/office/drawing/2014/main" id="{C66637DB-8832-48EA-A029-D9B53C7064CD}"/>
                </a:ext>
              </a:extLst>
            </p:cNvPr>
            <p:cNvSpPr/>
            <p:nvPr/>
          </p:nvSpPr>
          <p:spPr>
            <a:xfrm>
              <a:off x="9657000" y="4178161"/>
              <a:ext cx="893334" cy="7979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6818C"/>
                  </a:solidFill>
                  <a:effectLst/>
                  <a:uLnTx/>
                  <a:uFillTx/>
                  <a:latin typeface="Roboto Condensed"/>
                  <a:ea typeface="+mn-ea"/>
                  <a:cs typeface="+mn-cs"/>
                </a:rPr>
                <a:t>Impacts of Climate Change</a:t>
              </a:r>
            </a:p>
          </p:txBody>
        </p:sp>
        <p:cxnSp>
          <p:nvCxnSpPr>
            <p:cNvPr id="62" name="Straight Arrow Connector 61">
              <a:extLst>
                <a:ext uri="{FF2B5EF4-FFF2-40B4-BE49-F238E27FC236}">
                  <a16:creationId xmlns:a16="http://schemas.microsoft.com/office/drawing/2014/main" id="{247E29D3-4CF5-484F-81B7-3C4FCF550D75}"/>
                </a:ext>
              </a:extLst>
            </p:cNvPr>
            <p:cNvCxnSpPr>
              <a:cxnSpLocks/>
            </p:cNvCxnSpPr>
            <p:nvPr/>
          </p:nvCxnSpPr>
          <p:spPr>
            <a:xfrm flipV="1">
              <a:off x="5672288" y="4024073"/>
              <a:ext cx="451939" cy="502441"/>
            </a:xfrm>
            <a:prstGeom prst="straightConnector1">
              <a:avLst/>
            </a:prstGeom>
            <a:ln w="28575">
              <a:solidFill>
                <a:srgbClr val="276E8B"/>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9041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6A26FFE-DF43-4DEE-A69E-BD4AB9E3EAA8}"/>
              </a:ext>
            </a:extLst>
          </p:cNvPr>
          <p:cNvSpPr/>
          <p:nvPr/>
        </p:nvSpPr>
        <p:spPr>
          <a:xfrm>
            <a:off x="606998" y="678908"/>
            <a:ext cx="10472482" cy="4571272"/>
          </a:xfrm>
          <a:prstGeom prst="rect">
            <a:avLst/>
          </a:prstGeom>
          <a:solidFill>
            <a:srgbClr val="F5F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6" name="Content Placeholder 5">
            <a:extLst>
              <a:ext uri="{FF2B5EF4-FFF2-40B4-BE49-F238E27FC236}">
                <a16:creationId xmlns:a16="http://schemas.microsoft.com/office/drawing/2014/main" id="{CD5397FB-1917-4F53-87CD-DB2598CB5F0D}"/>
              </a:ext>
            </a:extLst>
          </p:cNvPr>
          <p:cNvPicPr>
            <a:picLocks noGrp="1" noChangeAspect="1"/>
          </p:cNvPicPr>
          <p:nvPr>
            <p:ph idx="1"/>
          </p:nvPr>
        </p:nvPicPr>
        <p:blipFill rotWithShape="1">
          <a:blip r:embed="rId3"/>
          <a:srcRect l="1024" t="18130" r="67296" b="12485"/>
          <a:stretch/>
        </p:blipFill>
        <p:spPr>
          <a:xfrm>
            <a:off x="4212388" y="1904697"/>
            <a:ext cx="1654973" cy="2133908"/>
          </a:xfrm>
          <a:prstGeom prst="rect">
            <a:avLst/>
          </a:prstGeom>
          <a:ln>
            <a:noFill/>
          </a:ln>
          <a:effectLst>
            <a:outerShdw blurRad="38100" dist="38100" dir="2700000" algn="tl" rotWithShape="0">
              <a:srgbClr val="333333">
                <a:alpha val="25000"/>
              </a:srgbClr>
            </a:outerShdw>
          </a:effectLst>
        </p:spPr>
      </p:pic>
      <p:pic>
        <p:nvPicPr>
          <p:cNvPr id="15" name="Content Placeholder 3">
            <a:extLst>
              <a:ext uri="{FF2B5EF4-FFF2-40B4-BE49-F238E27FC236}">
                <a16:creationId xmlns:a16="http://schemas.microsoft.com/office/drawing/2014/main" id="{DD30C525-2618-4318-9670-68BAD11FDC60}"/>
              </a:ext>
            </a:extLst>
          </p:cNvPr>
          <p:cNvPicPr>
            <a:picLocks noChangeAspect="1"/>
          </p:cNvPicPr>
          <p:nvPr/>
        </p:nvPicPr>
        <p:blipFill rotWithShape="1">
          <a:blip r:embed="rId4"/>
          <a:srcRect l="32483" t="15594" r="33599" b="5965"/>
          <a:stretch/>
        </p:blipFill>
        <p:spPr>
          <a:xfrm>
            <a:off x="1016649" y="1903979"/>
            <a:ext cx="1920240" cy="2497934"/>
          </a:xfrm>
          <a:prstGeom prst="rect">
            <a:avLst/>
          </a:prstGeom>
          <a:ln>
            <a:noFill/>
          </a:ln>
          <a:effectLst>
            <a:outerShdw blurRad="38100" dist="38100" dir="2700000" algn="tl" rotWithShape="0">
              <a:srgbClr val="333333">
                <a:alpha val="25000"/>
              </a:srgbClr>
            </a:outerShdw>
          </a:effectLst>
        </p:spPr>
      </p:pic>
      <p:sp>
        <p:nvSpPr>
          <p:cNvPr id="16" name="TextBox 15">
            <a:extLst>
              <a:ext uri="{FF2B5EF4-FFF2-40B4-BE49-F238E27FC236}">
                <a16:creationId xmlns:a16="http://schemas.microsoft.com/office/drawing/2014/main" id="{E3FB71E6-C7B7-4303-B47B-03568C09ACA3}"/>
              </a:ext>
            </a:extLst>
          </p:cNvPr>
          <p:cNvSpPr txBox="1"/>
          <p:nvPr/>
        </p:nvSpPr>
        <p:spPr>
          <a:xfrm>
            <a:off x="4176023" y="875866"/>
            <a:ext cx="2740764"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Rapidly identified 50+ early implementation actions in light of COVID-19 — March to June 2020 </a:t>
            </a:r>
          </a:p>
        </p:txBody>
      </p:sp>
      <p:sp>
        <p:nvSpPr>
          <p:cNvPr id="35" name="TextBox 34">
            <a:extLst>
              <a:ext uri="{FF2B5EF4-FFF2-40B4-BE49-F238E27FC236}">
                <a16:creationId xmlns:a16="http://schemas.microsoft.com/office/drawing/2014/main" id="{98A5B02E-A1E9-44A8-B6D1-866ED48D13F2}"/>
              </a:ext>
            </a:extLst>
          </p:cNvPr>
          <p:cNvSpPr txBox="1"/>
          <p:nvPr/>
        </p:nvSpPr>
        <p:spPr>
          <a:xfrm>
            <a:off x="764248" y="1029834"/>
            <a:ext cx="2425042"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June 2019: 50+ consensus recommendations</a:t>
            </a:r>
          </a:p>
        </p:txBody>
      </p:sp>
      <p:sp>
        <p:nvSpPr>
          <p:cNvPr id="32" name="Right Brace 31">
            <a:extLst>
              <a:ext uri="{FF2B5EF4-FFF2-40B4-BE49-F238E27FC236}">
                <a16:creationId xmlns:a16="http://schemas.microsoft.com/office/drawing/2014/main" id="{F611B2A7-A9BA-4B92-A6BF-B520C6EBE7F9}"/>
              </a:ext>
            </a:extLst>
          </p:cNvPr>
          <p:cNvSpPr/>
          <p:nvPr/>
        </p:nvSpPr>
        <p:spPr>
          <a:xfrm>
            <a:off x="3430068" y="983251"/>
            <a:ext cx="368980" cy="3914434"/>
          </a:xfrm>
          <a:prstGeom prst="rightBrace">
            <a:avLst>
              <a:gd name="adj1" fmla="val 41239"/>
              <a:gd name="adj2" fmla="val 50000"/>
            </a:avLst>
          </a:prstGeom>
          <a:noFill/>
          <a:ln w="38100" cap="rnd">
            <a:solidFill>
              <a:srgbClr val="B3A2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8" name="Picture 37">
            <a:extLst>
              <a:ext uri="{FF2B5EF4-FFF2-40B4-BE49-F238E27FC236}">
                <a16:creationId xmlns:a16="http://schemas.microsoft.com/office/drawing/2014/main" id="{0DC07AEE-9A53-4A47-8A22-ECC18D99766C}"/>
              </a:ext>
            </a:extLst>
          </p:cNvPr>
          <p:cNvPicPr>
            <a:picLocks noChangeAspect="1"/>
          </p:cNvPicPr>
          <p:nvPr/>
        </p:nvPicPr>
        <p:blipFill rotWithShape="1">
          <a:blip r:embed="rId5"/>
          <a:srcRect l="15620" t="16366" r="50872" b="5566"/>
          <a:stretch/>
        </p:blipFill>
        <p:spPr>
          <a:xfrm>
            <a:off x="5277917" y="2749957"/>
            <a:ext cx="1638870" cy="2147728"/>
          </a:xfrm>
          <a:prstGeom prst="rect">
            <a:avLst/>
          </a:prstGeom>
          <a:ln>
            <a:noFill/>
          </a:ln>
          <a:effectLst>
            <a:outerShdw blurRad="38100" dist="38100" dir="2700000" algn="tl" rotWithShape="0">
              <a:srgbClr val="333333">
                <a:alpha val="25000"/>
              </a:srgbClr>
            </a:outerShdw>
          </a:effectLst>
        </p:spPr>
      </p:pic>
      <p:pic>
        <p:nvPicPr>
          <p:cNvPr id="39" name="Picture 38">
            <a:extLst>
              <a:ext uri="{FF2B5EF4-FFF2-40B4-BE49-F238E27FC236}">
                <a16:creationId xmlns:a16="http://schemas.microsoft.com/office/drawing/2014/main" id="{A2F9581D-8C2E-400A-81BE-784958C8DB4F}"/>
              </a:ext>
            </a:extLst>
          </p:cNvPr>
          <p:cNvPicPr>
            <a:picLocks noChangeAspect="1"/>
          </p:cNvPicPr>
          <p:nvPr/>
        </p:nvPicPr>
        <p:blipFill rotWithShape="1">
          <a:blip r:embed="rId6"/>
          <a:srcRect l="2546" t="16366" r="63945" b="5566"/>
          <a:stretch/>
        </p:blipFill>
        <p:spPr>
          <a:xfrm>
            <a:off x="8479634" y="2381225"/>
            <a:ext cx="1920240" cy="2516460"/>
          </a:xfrm>
          <a:prstGeom prst="rect">
            <a:avLst/>
          </a:prstGeom>
          <a:ln>
            <a:noFill/>
          </a:ln>
          <a:effectLst>
            <a:outerShdw blurRad="38100" dist="38100" dir="2700000" algn="tl" rotWithShape="0">
              <a:srgbClr val="333333">
                <a:alpha val="25000"/>
              </a:srgbClr>
            </a:outerShdw>
          </a:effectLst>
        </p:spPr>
      </p:pic>
      <p:sp>
        <p:nvSpPr>
          <p:cNvPr id="42" name="TextBox 41">
            <a:extLst>
              <a:ext uri="{FF2B5EF4-FFF2-40B4-BE49-F238E27FC236}">
                <a16:creationId xmlns:a16="http://schemas.microsoft.com/office/drawing/2014/main" id="{79561029-9E29-40D6-A8B8-092AA96BEFFC}"/>
              </a:ext>
            </a:extLst>
          </p:cNvPr>
          <p:cNvSpPr txBox="1"/>
          <p:nvPr/>
        </p:nvSpPr>
        <p:spPr>
          <a:xfrm>
            <a:off x="8112448" y="856664"/>
            <a:ext cx="2654612" cy="138499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 October 2021, the Forum drew from its consensus recommendations to highlight a handful of recommendations that are particularly timely for legislative action. </a:t>
            </a:r>
          </a:p>
        </p:txBody>
      </p:sp>
      <p:sp>
        <p:nvSpPr>
          <p:cNvPr id="14" name="Right Brace 13">
            <a:extLst>
              <a:ext uri="{FF2B5EF4-FFF2-40B4-BE49-F238E27FC236}">
                <a16:creationId xmlns:a16="http://schemas.microsoft.com/office/drawing/2014/main" id="{F94A4B8B-8000-42DD-92A0-7482482681C4}"/>
              </a:ext>
            </a:extLst>
          </p:cNvPr>
          <p:cNvSpPr/>
          <p:nvPr/>
        </p:nvSpPr>
        <p:spPr>
          <a:xfrm>
            <a:off x="7469518" y="983251"/>
            <a:ext cx="368980" cy="3914434"/>
          </a:xfrm>
          <a:prstGeom prst="rightBrace">
            <a:avLst>
              <a:gd name="adj1" fmla="val 41239"/>
              <a:gd name="adj2" fmla="val 50000"/>
            </a:avLst>
          </a:prstGeom>
          <a:noFill/>
          <a:ln w="38100" cap="rnd">
            <a:solidFill>
              <a:srgbClr val="B3A2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TextBox 1">
            <a:extLst>
              <a:ext uri="{FF2B5EF4-FFF2-40B4-BE49-F238E27FC236}">
                <a16:creationId xmlns:a16="http://schemas.microsoft.com/office/drawing/2014/main" id="{194CCA22-A3C7-4148-ABED-FE3C024DF784}"/>
              </a:ext>
            </a:extLst>
          </p:cNvPr>
          <p:cNvSpPr txBox="1"/>
          <p:nvPr/>
        </p:nvSpPr>
        <p:spPr>
          <a:xfrm>
            <a:off x="4212388" y="5250180"/>
            <a:ext cx="6867092" cy="1446550"/>
          </a:xfrm>
          <a:prstGeom prst="rect">
            <a:avLst/>
          </a:prstGeom>
          <a:solidFill>
            <a:srgbClr val="C0B362"/>
          </a:solidFill>
          <a:effectLst>
            <a:glow rad="139700">
              <a:schemeClr val="accent1">
                <a:satMod val="175000"/>
                <a:alpha val="40000"/>
              </a:schemeClr>
            </a:glow>
          </a:effectLst>
        </p:spPr>
        <p:txBody>
          <a:bodyPr wrap="square" rtlCol="0">
            <a:spAutoFit/>
          </a:bodyPr>
          <a:lstStyle/>
          <a:p>
            <a:r>
              <a:rPr lang="en-US" sz="1600" b="1">
                <a:solidFill>
                  <a:schemeClr val="tx1">
                    <a:lumMod val="75000"/>
                    <a:lumOff val="25000"/>
                  </a:schemeClr>
                </a:solidFill>
              </a:rPr>
              <a:t>Integrating equity into how we work</a:t>
            </a:r>
          </a:p>
          <a:p>
            <a:pPr marL="171450" indent="-171450">
              <a:buFont typeface="Arial" panose="020B0604020202020204" pitchFamily="34" charset="0"/>
              <a:buChar char="•"/>
            </a:pPr>
            <a:r>
              <a:rPr lang="en-US" sz="1200">
                <a:solidFill>
                  <a:schemeClr val="tx1">
                    <a:lumMod val="75000"/>
                    <a:lumOff val="25000"/>
                  </a:schemeClr>
                </a:solidFill>
              </a:rPr>
              <a:t>Committed to identify how actions and recommendations of the Forum impact equitable outcomes for  Washingtonians— August 2020​</a:t>
            </a:r>
          </a:p>
          <a:p>
            <a:pPr marL="171450" indent="-171450">
              <a:buFont typeface="Arial" panose="020B0604020202020204" pitchFamily="34" charset="0"/>
              <a:buChar char="•"/>
            </a:pPr>
            <a:r>
              <a:rPr lang="en-US" sz="1200">
                <a:solidFill>
                  <a:schemeClr val="tx1">
                    <a:lumMod val="75000"/>
                    <a:lumOff val="25000"/>
                  </a:schemeClr>
                </a:solidFill>
              </a:rPr>
              <a:t>Convened equity subcommittee to plan equity 101 — Fall 2020​</a:t>
            </a:r>
          </a:p>
          <a:p>
            <a:pPr marL="171450" indent="-171450">
              <a:buFont typeface="Arial" panose="020B0604020202020204" pitchFamily="34" charset="0"/>
              <a:buChar char="•"/>
            </a:pPr>
            <a:r>
              <a:rPr lang="en-US" sz="1200">
                <a:solidFill>
                  <a:schemeClr val="tx1">
                    <a:lumMod val="75000"/>
                    <a:lumOff val="25000"/>
                  </a:schemeClr>
                </a:solidFill>
              </a:rPr>
              <a:t>Hosted equity 101 meeting — December 2020​</a:t>
            </a:r>
          </a:p>
          <a:p>
            <a:pPr marL="171450" indent="-171450">
              <a:buFont typeface="Arial" panose="020B0604020202020204" pitchFamily="34" charset="0"/>
              <a:buChar char="•"/>
            </a:pPr>
            <a:r>
              <a:rPr lang="en-US" sz="1200">
                <a:solidFill>
                  <a:schemeClr val="tx1">
                    <a:lumMod val="75000"/>
                    <a:lumOff val="25000"/>
                  </a:schemeClr>
                </a:solidFill>
              </a:rPr>
              <a:t>Developed and tested a draft equity filter – Spring - Summer 2021 </a:t>
            </a:r>
          </a:p>
          <a:p>
            <a:pPr marL="171450" indent="-171450">
              <a:buFont typeface="Arial" panose="020B0604020202020204" pitchFamily="34" charset="0"/>
              <a:buChar char="•"/>
            </a:pPr>
            <a:r>
              <a:rPr lang="en-US" sz="1200">
                <a:solidFill>
                  <a:schemeClr val="tx1">
                    <a:lumMod val="75000"/>
                    <a:lumOff val="25000"/>
                  </a:schemeClr>
                </a:solidFill>
              </a:rPr>
              <a:t>Used the filter to develop equity considerations – October 2021</a:t>
            </a:r>
          </a:p>
        </p:txBody>
      </p:sp>
    </p:spTree>
    <p:extLst>
      <p:ext uri="{BB962C8B-B14F-4D97-AF65-F5344CB8AC3E}">
        <p14:creationId xmlns:p14="http://schemas.microsoft.com/office/powerpoint/2010/main" val="823813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D1AD-34BC-45FA-B519-987EB67D02AC}"/>
              </a:ext>
            </a:extLst>
          </p:cNvPr>
          <p:cNvSpPr>
            <a:spLocks noGrp="1"/>
          </p:cNvSpPr>
          <p:nvPr>
            <p:ph type="title"/>
          </p:nvPr>
        </p:nvSpPr>
        <p:spPr/>
        <p:txBody>
          <a:bodyPr/>
          <a:lstStyle/>
          <a:p>
            <a:r>
              <a:rPr lang="en-US"/>
              <a:t>The Forum’s Equity Filter</a:t>
            </a:r>
          </a:p>
        </p:txBody>
      </p:sp>
      <p:pic>
        <p:nvPicPr>
          <p:cNvPr id="4" name="Picture 3">
            <a:extLst>
              <a:ext uri="{FF2B5EF4-FFF2-40B4-BE49-F238E27FC236}">
                <a16:creationId xmlns:a16="http://schemas.microsoft.com/office/drawing/2014/main" id="{7F1B347B-5882-4C03-ACE9-60DD1CA8F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57" r="702"/>
          <a:stretch/>
        </p:blipFill>
        <p:spPr>
          <a:xfrm>
            <a:off x="4699248" y="1478565"/>
            <a:ext cx="7076192" cy="3635973"/>
          </a:xfrm>
          <a:prstGeom prst="rect">
            <a:avLst/>
          </a:prstGeom>
          <a:ln>
            <a:noFill/>
          </a:ln>
          <a:effectLst>
            <a:outerShdw blurRad="190500" algn="tl" rotWithShape="0">
              <a:srgbClr val="000000">
                <a:alpha val="70000"/>
              </a:srgbClr>
            </a:outerShdw>
          </a:effectLst>
        </p:spPr>
      </p:pic>
      <p:pic>
        <p:nvPicPr>
          <p:cNvPr id="5" name="Content Placeholder 6">
            <a:extLst>
              <a:ext uri="{FF2B5EF4-FFF2-40B4-BE49-F238E27FC236}">
                <a16:creationId xmlns:a16="http://schemas.microsoft.com/office/drawing/2014/main" id="{110B7F28-A1CF-43AD-9495-0A1064DCC2C6}"/>
              </a:ext>
            </a:extLst>
          </p:cNvPr>
          <p:cNvPicPr>
            <a:picLocks noChangeAspect="1"/>
          </p:cNvPicPr>
          <p:nvPr/>
        </p:nvPicPr>
        <p:blipFill rotWithShape="1">
          <a:blip r:embed="rId4"/>
          <a:srcRect l="32709" t="16599" r="33552" b="5670"/>
          <a:stretch/>
        </p:blipFill>
        <p:spPr>
          <a:xfrm>
            <a:off x="838200" y="1648148"/>
            <a:ext cx="3638856" cy="471565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B982794-E71C-49C3-BCFD-2DE7DE5507B4}"/>
              </a:ext>
            </a:extLst>
          </p:cNvPr>
          <p:cNvSpPr txBox="1"/>
          <p:nvPr/>
        </p:nvSpPr>
        <p:spPr>
          <a:xfrm>
            <a:off x="4803006" y="5218922"/>
            <a:ext cx="6972434" cy="1384995"/>
          </a:xfrm>
          <a:prstGeom prst="rect">
            <a:avLst/>
          </a:prstGeom>
          <a:noFill/>
        </p:spPr>
        <p:txBody>
          <a:bodyPr wrap="square">
            <a:spAutoFit/>
          </a:bodyPr>
          <a:lstStyle/>
          <a:p>
            <a:r>
              <a:rPr lang="en-US" sz="1400">
                <a:solidFill>
                  <a:schemeClr val="tx1">
                    <a:lumMod val="75000"/>
                    <a:lumOff val="25000"/>
                  </a:schemeClr>
                </a:solidFill>
              </a:rPr>
              <a:t>The filter was developed by the Forum’s Equity Subcommittee, members include: Amy Ellings (DOH), Brian Estes (LINC Foods), Christina Wong (Northwest Harvest), Claire Lane (WA State Anti-Hunger and Nutrition Coalition), Evan </a:t>
            </a:r>
            <a:r>
              <a:rPr lang="en-US" sz="1400" err="1">
                <a:solidFill>
                  <a:schemeClr val="tx1">
                    <a:lumMod val="75000"/>
                    <a:lumOff val="25000"/>
                  </a:schemeClr>
                </a:solidFill>
              </a:rPr>
              <a:t>Sheffels</a:t>
            </a:r>
            <a:r>
              <a:rPr lang="en-US" sz="1400">
                <a:solidFill>
                  <a:schemeClr val="tx1">
                    <a:lumMod val="75000"/>
                    <a:lumOff val="25000"/>
                  </a:schemeClr>
                </a:solidFill>
              </a:rPr>
              <a:t> (WSDA), Kate Delavan (SCC), Laura Raymond (WSDA), Laura Lewis (WSU), Representative Mary Dye, Mary Embleton (King Conservation District), Melissa Spear (Tilth Alliance), Nancy Warner (Initiative for Rural Innovation and Stewardship), Ron Shultz (SCC), Tom Davis (Farm Bureau). </a:t>
            </a:r>
          </a:p>
        </p:txBody>
      </p:sp>
    </p:spTree>
    <p:extLst>
      <p:ext uri="{BB962C8B-B14F-4D97-AF65-F5344CB8AC3E}">
        <p14:creationId xmlns:p14="http://schemas.microsoft.com/office/powerpoint/2010/main" val="108286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278976-C56F-46EC-1752-284AB74AA035}"/>
              </a:ext>
            </a:extLst>
          </p:cNvPr>
          <p:cNvSpPr>
            <a:spLocks noGrp="1"/>
          </p:cNvSpPr>
          <p:nvPr>
            <p:ph type="title"/>
          </p:nvPr>
        </p:nvSpPr>
        <p:spPr>
          <a:xfrm>
            <a:off x="336881" y="367535"/>
            <a:ext cx="10515600" cy="1097280"/>
          </a:xfrm>
        </p:spPr>
        <p:txBody>
          <a:bodyPr/>
          <a:lstStyle/>
          <a:p>
            <a:r>
              <a:rPr lang="en-US"/>
              <a:t>Equity Filter in Practice</a:t>
            </a:r>
          </a:p>
        </p:txBody>
      </p:sp>
      <p:pic>
        <p:nvPicPr>
          <p:cNvPr id="6" name="Picture 5">
            <a:extLst>
              <a:ext uri="{FF2B5EF4-FFF2-40B4-BE49-F238E27FC236}">
                <a16:creationId xmlns:a16="http://schemas.microsoft.com/office/drawing/2014/main" id="{0BA3FB3A-613E-21F3-2B1B-1C275CDA04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881" y="1290642"/>
            <a:ext cx="7212911" cy="4651183"/>
          </a:xfrm>
          <a:prstGeom prst="rect">
            <a:avLst/>
          </a:prstGeom>
          <a:noFill/>
        </p:spPr>
      </p:pic>
      <p:sp>
        <p:nvSpPr>
          <p:cNvPr id="8" name="TextBox 7">
            <a:extLst>
              <a:ext uri="{FF2B5EF4-FFF2-40B4-BE49-F238E27FC236}">
                <a16:creationId xmlns:a16="http://schemas.microsoft.com/office/drawing/2014/main" id="{880B74D2-E633-09E8-F657-AB0D21AD8C75}"/>
              </a:ext>
            </a:extLst>
          </p:cNvPr>
          <p:cNvSpPr txBox="1"/>
          <p:nvPr/>
        </p:nvSpPr>
        <p:spPr>
          <a:xfrm>
            <a:off x="234140" y="6045978"/>
            <a:ext cx="7212911"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 October 2021, the Forum drew from its consensus recommendations to highlight a handful of recommendations that are particularly timely for legislative action. </a:t>
            </a:r>
          </a:p>
        </p:txBody>
      </p:sp>
      <p:sp>
        <p:nvSpPr>
          <p:cNvPr id="10" name="TextBox 9">
            <a:extLst>
              <a:ext uri="{FF2B5EF4-FFF2-40B4-BE49-F238E27FC236}">
                <a16:creationId xmlns:a16="http://schemas.microsoft.com/office/drawing/2014/main" id="{A59F0B87-06BB-74BF-24BF-FE2A7E0F15EF}"/>
              </a:ext>
            </a:extLst>
          </p:cNvPr>
          <p:cNvSpPr txBox="1"/>
          <p:nvPr/>
        </p:nvSpPr>
        <p:spPr>
          <a:xfrm>
            <a:off x="7710348" y="1540620"/>
            <a:ext cx="4345015" cy="5047536"/>
          </a:xfrm>
          <a:prstGeom prst="rect">
            <a:avLst/>
          </a:prstGeom>
          <a:solidFill>
            <a:schemeClr val="accent6">
              <a:lumMod val="20000"/>
              <a:lumOff val="80000"/>
            </a:schemeClr>
          </a:solidFill>
        </p:spPr>
        <p:txBody>
          <a:bodyPr wrap="square">
            <a:spAutoFit/>
          </a:bodyPr>
          <a:lstStyle/>
          <a:p>
            <a:pPr marL="171450" indent="-171450">
              <a:buFont typeface="Arial" panose="020B0604020202020204" pitchFamily="34" charset="0"/>
              <a:buChar char="•"/>
            </a:pPr>
            <a:r>
              <a:rPr lang="en-US" sz="1400">
                <a:effectLst/>
              </a:rPr>
              <a:t>Maximize the reach of technical assistance by </a:t>
            </a:r>
            <a:r>
              <a:rPr lang="en-US" sz="1400" b="1">
                <a:effectLst/>
              </a:rPr>
              <a:t>including a networking and education component to reach</a:t>
            </a:r>
            <a:br>
              <a:rPr lang="en-US" sz="1400" b="1"/>
            </a:br>
            <a:r>
              <a:rPr lang="en-US" sz="1400" b="1">
                <a:effectLst/>
              </a:rPr>
              <a:t>diverse growers. </a:t>
            </a:r>
          </a:p>
          <a:p>
            <a:pPr marL="171450" indent="-171450">
              <a:buFont typeface="Arial" panose="020B0604020202020204" pitchFamily="34" charset="0"/>
              <a:buChar char="•"/>
            </a:pPr>
            <a:r>
              <a:rPr lang="en-US" sz="1400">
                <a:effectLst/>
              </a:rPr>
              <a:t>Latino farmers are the fastest growing population of producers in Washington State. An effective program should consider </a:t>
            </a:r>
            <a:r>
              <a:rPr lang="en-US" sz="1400" b="1">
                <a:effectLst/>
              </a:rPr>
              <a:t>multilingual and multicultural outreach strategies </a:t>
            </a:r>
            <a:r>
              <a:rPr lang="en-US" sz="1400">
                <a:effectLst/>
              </a:rPr>
              <a:t>to increase the chances that all producers learn about the program.</a:t>
            </a:r>
          </a:p>
          <a:p>
            <a:pPr marL="171450" indent="-171450">
              <a:buFont typeface="Arial" panose="020B0604020202020204" pitchFamily="34" charset="0"/>
              <a:buChar char="•"/>
            </a:pPr>
            <a:r>
              <a:rPr lang="en-US" sz="1400">
                <a:effectLst/>
              </a:rPr>
              <a:t>The fiscal note needs to </a:t>
            </a:r>
            <a:r>
              <a:rPr lang="en-US" sz="1400" b="1">
                <a:effectLst/>
              </a:rPr>
              <a:t>adequately compensate community stakeholders who participate in program design for their expertise and time</a:t>
            </a:r>
            <a:r>
              <a:rPr lang="en-US" sz="1400">
                <a:effectLst/>
              </a:rPr>
              <a:t>.</a:t>
            </a:r>
          </a:p>
          <a:p>
            <a:pPr marL="171450" indent="-171450">
              <a:buFont typeface="Arial" panose="020B0604020202020204" pitchFamily="34" charset="0"/>
              <a:buChar char="•"/>
            </a:pPr>
            <a:r>
              <a:rPr lang="en-US" sz="1400">
                <a:effectLst/>
              </a:rPr>
              <a:t>Consider if the program has gone through initial climate risk assessment, a process that can help inform the </a:t>
            </a:r>
            <a:r>
              <a:rPr lang="en-US" sz="1400" b="1">
                <a:effectLst/>
              </a:rPr>
              <a:t>geographic location of farm communities who will be vulnerable to the impacts of climate change </a:t>
            </a:r>
            <a:r>
              <a:rPr lang="en-US" sz="1400">
                <a:effectLst/>
              </a:rPr>
              <a:t>(whether that be flood, drought, rising sea level, or other climate change impacts). </a:t>
            </a:r>
          </a:p>
          <a:p>
            <a:pPr marL="171450" indent="-171450">
              <a:buFont typeface="Arial" panose="020B0604020202020204" pitchFamily="34" charset="0"/>
              <a:buChar char="•"/>
            </a:pPr>
            <a:r>
              <a:rPr lang="en-US" sz="1400">
                <a:effectLst/>
              </a:rPr>
              <a:t>The creation of a program like this should incorporate </a:t>
            </a:r>
            <a:r>
              <a:rPr lang="en-US" sz="1400" b="1">
                <a:effectLst/>
              </a:rPr>
              <a:t>enough flexibility to be able to account for learning</a:t>
            </a:r>
            <a:br>
              <a:rPr lang="en-US" sz="1400"/>
            </a:br>
            <a:r>
              <a:rPr lang="en-US" sz="1400">
                <a:effectLst/>
              </a:rPr>
              <a:t>that will take place throughout program creation; this learning should </a:t>
            </a:r>
            <a:r>
              <a:rPr lang="en-US" sz="1400" b="1">
                <a:effectLst/>
              </a:rPr>
              <a:t>involve people who may be</a:t>
            </a:r>
            <a:br>
              <a:rPr lang="en-US" sz="1400" b="1"/>
            </a:br>
            <a:r>
              <a:rPr lang="en-US" sz="1400" b="1">
                <a:effectLst/>
              </a:rPr>
              <a:t>experiencing food insecurity so they can help design </a:t>
            </a:r>
            <a:r>
              <a:rPr lang="en-US" sz="1400">
                <a:effectLst/>
              </a:rPr>
              <a:t>solutions that meet their needs.</a:t>
            </a:r>
          </a:p>
        </p:txBody>
      </p:sp>
      <p:sp>
        <p:nvSpPr>
          <p:cNvPr id="18" name="TextBox 17">
            <a:extLst>
              <a:ext uri="{FF2B5EF4-FFF2-40B4-BE49-F238E27FC236}">
                <a16:creationId xmlns:a16="http://schemas.microsoft.com/office/drawing/2014/main" id="{14E7656E-5CDA-E5C1-BD95-B3AB80A487F9}"/>
              </a:ext>
            </a:extLst>
          </p:cNvPr>
          <p:cNvSpPr txBox="1"/>
          <p:nvPr/>
        </p:nvSpPr>
        <p:spPr>
          <a:xfrm>
            <a:off x="7710348" y="1140261"/>
            <a:ext cx="4345015" cy="369332"/>
          </a:xfrm>
          <a:prstGeom prst="rect">
            <a:avLst/>
          </a:prstGeom>
          <a:noFill/>
        </p:spPr>
        <p:txBody>
          <a:bodyPr wrap="square">
            <a:spAutoFit/>
          </a:bodyPr>
          <a:lstStyle/>
          <a:p>
            <a:pPr algn="ctr"/>
            <a:r>
              <a:rPr lang="en-US" sz="1800" b="1">
                <a:solidFill>
                  <a:schemeClr val="accent3">
                    <a:lumMod val="75000"/>
                  </a:schemeClr>
                </a:solidFill>
                <a:effectLst/>
                <a:latin typeface="Segoe UI" panose="020B0502040204020203" pitchFamily="34" charset="0"/>
              </a:rPr>
              <a:t>Equity Consideration Examples</a:t>
            </a:r>
            <a:endParaRPr lang="en-US" b="1">
              <a:solidFill>
                <a:schemeClr val="accent3">
                  <a:lumMod val="75000"/>
                </a:schemeClr>
              </a:solidFill>
            </a:endParaRPr>
          </a:p>
        </p:txBody>
      </p:sp>
    </p:spTree>
    <p:extLst>
      <p:ext uri="{BB962C8B-B14F-4D97-AF65-F5344CB8AC3E}">
        <p14:creationId xmlns:p14="http://schemas.microsoft.com/office/powerpoint/2010/main" val="2712929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3B6D-A97B-48F2-B834-2554599B5AA7}"/>
              </a:ext>
            </a:extLst>
          </p:cNvPr>
          <p:cNvSpPr>
            <a:spLocks noGrp="1"/>
          </p:cNvSpPr>
          <p:nvPr>
            <p:ph type="title"/>
          </p:nvPr>
        </p:nvSpPr>
        <p:spPr/>
        <p:txBody>
          <a:bodyPr>
            <a:noAutofit/>
          </a:bodyPr>
          <a:lstStyle/>
          <a:p>
            <a:r>
              <a:rPr lang="en-US" sz="3200"/>
              <a:t>Current Phase of Work</a:t>
            </a:r>
          </a:p>
        </p:txBody>
      </p:sp>
      <p:graphicFrame>
        <p:nvGraphicFramePr>
          <p:cNvPr id="7" name="Content Placeholder 4">
            <a:extLst>
              <a:ext uri="{FF2B5EF4-FFF2-40B4-BE49-F238E27FC236}">
                <a16:creationId xmlns:a16="http://schemas.microsoft.com/office/drawing/2014/main" id="{3C295CE9-9329-50A3-5060-884599BF7440}"/>
              </a:ext>
            </a:extLst>
          </p:cNvPr>
          <p:cNvGraphicFramePr>
            <a:graphicFrameLocks noGrp="1"/>
          </p:cNvGraphicFramePr>
          <p:nvPr>
            <p:ph idx="1"/>
            <p:extLst>
              <p:ext uri="{D42A27DB-BD31-4B8C-83A1-F6EECF244321}">
                <p14:modId xmlns:p14="http://schemas.microsoft.com/office/powerpoint/2010/main" val="141687362"/>
              </p:ext>
            </p:extLst>
          </p:nvPr>
        </p:nvGraphicFramePr>
        <p:xfrm>
          <a:off x="838200" y="1882775"/>
          <a:ext cx="10515600" cy="4732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245825"/>
      </p:ext>
    </p:extLst>
  </p:cSld>
  <p:clrMapOvr>
    <a:masterClrMapping/>
  </p:clrMapOvr>
</p:sld>
</file>

<file path=ppt/theme/theme1.xml><?xml version="1.0" encoding="utf-8"?>
<a:theme xmlns:a="http://schemas.openxmlformats.org/drawingml/2006/main" name="Office Theme">
  <a:themeElements>
    <a:clrScheme name="Custom 7">
      <a:dk1>
        <a:srgbClr val="000000"/>
      </a:dk1>
      <a:lt1>
        <a:srgbClr val="F2F2F2"/>
      </a:lt1>
      <a:dk2>
        <a:srgbClr val="276E8B"/>
      </a:dk2>
      <a:lt2>
        <a:srgbClr val="FFFFFF"/>
      </a:lt2>
      <a:accent1>
        <a:srgbClr val="95883D"/>
      </a:accent1>
      <a:accent2>
        <a:srgbClr val="A3A589"/>
      </a:accent2>
      <a:accent3>
        <a:srgbClr val="9E4538"/>
      </a:accent3>
      <a:accent4>
        <a:srgbClr val="CF8023"/>
      </a:accent4>
      <a:accent5>
        <a:srgbClr val="CEC176"/>
      </a:accent5>
      <a:accent6>
        <a:srgbClr val="C2C3B4"/>
      </a:accent6>
      <a:hlink>
        <a:srgbClr val="000000"/>
      </a:hlink>
      <a:folHlink>
        <a:srgbClr val="000000"/>
      </a:folHlink>
    </a:clrScheme>
    <a:fontScheme name="Custom 6">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Status xmlns="9e60e796-0612-4d21-b42b-f8375543952f" xsi:nil="true"/>
    <TaxCatchAll xmlns="a369dffc-b10b-4e7f-9605-9472120fff0b" xsi:nil="true"/>
    <TaxKeywordTaxHTField xmlns="a369dffc-b10b-4e7f-9605-9472120fff0b">
      <Terms xmlns="http://schemas.microsoft.com/office/infopath/2007/PartnerControls"/>
    </TaxKeywordTaxHTField>
    <Notes0 xmlns="2F268C32-F5A8-4CF2-8D20-4ED9A23D9D6A" xsi:nil="true"/>
    <PrimaryAuthor xmlns="2F268C32-F5A8-4CF2-8D20-4ED9A23D9D6A">
      <UserInfo>
        <DisplayName/>
        <AccountId xsi:nil="true"/>
        <AccountType/>
      </UserInfo>
    </PrimaryAuthor>
    <Topic2 xmlns="2F268C32-F5A8-4CF2-8D20-4ED9A23D9D6A" xsi:nil="true"/>
    <Topic10 xmlns="2F268C32-F5A8-4CF2-8D20-4ED9A23D9D6A" xsi:nil="true"/>
    <Item_x0020_Type xmlns="2F268C32-F5A8-4CF2-8D20-4ED9A23D9D6A" xsi:nil="true"/>
    <Call_x002f_Meeting_x0020_Date xmlns="2F268C32-F5A8-4CF2-8D20-4ED9A23D9D6A" xsi:nil="true"/>
    <SiteTopic1 xmlns="e56a9a4a-99a3-4708-b025-cc895b1fb658" xsi:nil="true"/>
    <Topic1 xmlns="2F268C32-F5A8-4CF2-8D20-4ED9A23D9D6A" xsi:nil="true"/>
    <Set_x0020_Project_x0020_Number xmlns="2F268C32-F5A8-4CF2-8D20-4ED9A23D9D6A">
      <Url xsi:nil="true"/>
      <Description xsi:nil="true"/>
    </Set_x0020_Project_x0020_Number>
    <o56bc1fe91ba4eae8cad7b32a03e9569 xmlns="a369dffc-b10b-4e7f-9605-9472120fff0b">
      <Terms xmlns="http://schemas.microsoft.com/office/infopath/2007/PartnerControls"/>
    </o56bc1fe91ba4eae8cad7b32a03e9569>
    <SharedWithUsers xmlns="b09d8707-273e-412d-8930-057f27d05112">
      <UserInfo>
        <DisplayName>Petra Vallila-Buchman</DisplayName>
        <AccountId>79</AccountId>
        <AccountType/>
      </UserInfo>
      <UserInfo>
        <DisplayName>Micaela Unda</DisplayName>
        <AccountId>1564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8FD62124664E4EBC22FE255A0984AE" ma:contentTypeVersion="9" ma:contentTypeDescription="Create a new document." ma:contentTypeScope="" ma:versionID="3acfa5b5ed1a93b1e6b1c8f6fa0535e1">
  <xsd:schema xmlns:xsd="http://www.w3.org/2001/XMLSchema" xmlns:xs="http://www.w3.org/2001/XMLSchema" xmlns:p="http://schemas.microsoft.com/office/2006/metadata/properties" xmlns:ns2="2F268C32-F5A8-4CF2-8D20-4ED9A23D9D6A" xmlns:ns3="9e60e796-0612-4d21-b42b-f8375543952f" xmlns:ns4="a369dffc-b10b-4e7f-9605-9472120fff0b" xmlns:ns5="e56a9a4a-99a3-4708-b025-cc895b1fb658" xmlns:ns6="5d408d1d-333f-4408-b3a5-53f5235ca982" xmlns:ns7="b09d8707-273e-412d-8930-057f27d05112" targetNamespace="http://schemas.microsoft.com/office/2006/metadata/properties" ma:root="true" ma:fieldsID="04fc891544883c9cb316dfc3fa621582" ns2:_="" ns3:_="" ns4:_="" ns5:_="" ns6:_="" ns7:_="">
    <xsd:import namespace="2F268C32-F5A8-4CF2-8D20-4ED9A23D9D6A"/>
    <xsd:import namespace="9e60e796-0612-4d21-b42b-f8375543952f"/>
    <xsd:import namespace="a369dffc-b10b-4e7f-9605-9472120fff0b"/>
    <xsd:import namespace="e56a9a4a-99a3-4708-b025-cc895b1fb658"/>
    <xsd:import namespace="5d408d1d-333f-4408-b3a5-53f5235ca982"/>
    <xsd:import namespace="b09d8707-273e-412d-8930-057f27d05112"/>
    <xsd:element name="properties">
      <xsd:complexType>
        <xsd:sequence>
          <xsd:element name="documentManagement">
            <xsd:complexType>
              <xsd:all>
                <xsd:element ref="ns2:Topic10" minOccurs="0"/>
                <xsd:element ref="ns2:Topic1" minOccurs="0"/>
                <xsd:element ref="ns2:Topic2" minOccurs="0"/>
                <xsd:element ref="ns2:Call_x002f_Meeting_x0020_Date" minOccurs="0"/>
                <xsd:element ref="ns2:Item_x0020_Type" minOccurs="0"/>
                <xsd:element ref="ns3:DocumentStatus" minOccurs="0"/>
                <xsd:element ref="ns2:Notes0" minOccurs="0"/>
                <xsd:element ref="ns2:PrimaryAuthor" minOccurs="0"/>
                <xsd:element ref="ns2:Set_x0020_Project_x0020_Number" minOccurs="0"/>
                <xsd:element ref="ns4:TaxCatchAll" minOccurs="0"/>
                <xsd:element ref="ns2:MediaServiceMetadata" minOccurs="0"/>
                <xsd:element ref="ns4:o56bc1fe91ba4eae8cad7b32a03e9569" minOccurs="0"/>
                <xsd:element ref="ns2:MediaServiceFastMetadata" minOccurs="0"/>
                <xsd:element ref="ns2:MediaServiceAutoTags" minOccurs="0"/>
                <xsd:element ref="ns4:TaxKeywordTaxHTField" minOccurs="0"/>
                <xsd:element ref="ns5:SiteTopic1" minOccurs="0"/>
                <xsd:element ref="ns6:MediaServiceAutoKeyPoints" minOccurs="0"/>
                <xsd:element ref="ns6:MediaServiceKeyPoints" minOccurs="0"/>
                <xsd:element ref="ns7:SharedWithUsers" minOccurs="0"/>
                <xsd:element ref="ns7:SharedWithDetails" minOccurs="0"/>
                <xsd:element ref="ns6:MediaServiceDateTaken" minOccurs="0"/>
                <xsd:element ref="ns6:MediaLengthInSeconds" minOccurs="0"/>
                <xsd:element ref="ns6:MediaServiceOCR" minOccurs="0"/>
                <xsd:element ref="ns6:MediaServiceGenerationTime" minOccurs="0"/>
                <xsd:element ref="ns6: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268C32-F5A8-4CF2-8D20-4ED9A23D9D6A" elementFormDefault="qualified">
    <xsd:import namespace="http://schemas.microsoft.com/office/2006/documentManagement/types"/>
    <xsd:import namespace="http://schemas.microsoft.com/office/infopath/2007/PartnerControls"/>
    <xsd:element name="Topic10" ma:index="1" nillable="true" ma:displayName="Topic1" ma:description="Use this column to define your top-level organizational structure (e.g., WORKGROUP1:Outreach:Pesticides)" ma:format="Dropdown" ma:indexed="true" ma:internalName="Topic10">
      <xsd:simpleType>
        <xsd:restriction base="dms:Choice">
          <xsd:enumeration value="Enter Choice #1"/>
          <xsd:enumeration value="Enter Choice #2"/>
          <xsd:enumeration value="Enter Choice #3"/>
        </xsd:restriction>
      </xsd:simpleType>
    </xsd:element>
    <xsd:element name="Topic1" ma:index="2" nillable="true" ma:displayName="Topic2" ma:description="Use this column to define your second-level organizational structure (e.g., Workgroup1:OUTREACH:Pesticides)" ma:format="Dropdown" ma:indexed="true" ma:internalName="Topic1">
      <xsd:simpleType>
        <xsd:restriction base="dms:Choice">
          <xsd:enumeration value="Enter Choice #1"/>
          <xsd:enumeration value="Enter Choice #2"/>
          <xsd:enumeration value="Enter Choice #3"/>
        </xsd:restriction>
      </xsd:simpleType>
    </xsd:element>
    <xsd:element name="Topic2" ma:index="3" nillable="true" ma:displayName="Topic3" ma:description="Use this field for your third-level organization (e.g., Workgroup1:Outreach:PESTICIDES).  You can keep adding additional columns if needed" ma:format="Dropdown" ma:internalName="Topic2">
      <xsd:simpleType>
        <xsd:restriction base="dms:Choice">
          <xsd:enumeration value="Enter Choice #1"/>
          <xsd:enumeration value="Enter Choice #2"/>
          <xsd:enumeration value="Enter Choice #3"/>
        </xsd:restriction>
      </xsd:simpleType>
    </xsd:element>
    <xsd:element name="Call_x002f_Meeting_x0020_Date" ma:index="4" nillable="true" ma:displayName="Item Date" ma:description="Use this to flag the date of a call, meeting, webinar, document, etc." ma:format="DateOnly" ma:indexed="true" ma:internalName="Call_x002f_Meeting_x0020_Date">
      <xsd:simpleType>
        <xsd:restriction base="dms:DateTime"/>
      </xsd:simpleType>
    </xsd:element>
    <xsd:element name="Item_x0020_Type" ma:index="5" nillable="true" ma:displayName="Item Type" ma:description="This is a list of common content types.  You can use it to flag individual documents or as on of your major organizational elements.  (You can also enter items from this list into your &quot;topicX&quot; column if that works better for your project" ma:format="Dropdown" ma:internalName="Item_x0020_Type">
      <xsd:simpleType>
        <xsd:restriction base="dms:Choice">
          <xsd:enumeration value="Agenda"/>
          <xsd:enumeration value="Attendee list"/>
          <xsd:enumeration value="Background"/>
          <xsd:enumeration value="Call notes"/>
          <xsd:enumeration value="Fact sheet"/>
          <xsd:enumeration value="Final document"/>
          <xsd:enumeration value="Planning document"/>
          <xsd:enumeration value="Presentation"/>
          <xsd:enumeration value="Primer"/>
          <xsd:enumeration value="Project management"/>
          <xsd:enumeration value="Report"/>
          <xsd:enumeration value="Slides"/>
          <xsd:enumeration value="Template"/>
          <xsd:enumeration value="Webinar recording"/>
          <xsd:enumeration value="Working document"/>
        </xsd:restriction>
      </xsd:simpleType>
    </xsd:element>
    <xsd:element name="Notes0" ma:index="9" nillable="true" ma:displayName="Notes" ma:internalName="Notes0">
      <xsd:simpleType>
        <xsd:restriction base="dms:Note">
          <xsd:maxLength value="255"/>
        </xsd:restriction>
      </xsd:simpleType>
    </xsd:element>
    <xsd:element name="PrimaryAuthor" ma:index="11" nillable="true" ma:displayName="PrimaryAuthor" ma:list="UserInfo" ma:SearchPeopleOnly="false" ma:SharePointGroup="0" ma:internalName="Primary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et_x0020_Project_x0020_Number" ma:index="12" nillable="true" ma:displayName="Set Project Number" ma:internalName="Set_x0020_Project_x0020_Number">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Tags" ma:index="21"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60e796-0612-4d21-b42b-f8375543952f" elementFormDefault="qualified">
    <xsd:import namespace="http://schemas.microsoft.com/office/2006/documentManagement/types"/>
    <xsd:import namespace="http://schemas.microsoft.com/office/infopath/2007/PartnerControls"/>
    <xsd:element name="DocumentStatus" ma:index="6" nillable="true" ma:displayName="DocumentStatus" ma:description="This is an example of a choice field.  The contents can be edited, and/or you can have a variety of columns to track different data" ma:format="Dropdown" ma:internalName="DocumentStatus">
      <xsd:simpleType>
        <xsd:restriction base="dms:Choice">
          <xsd:enumeration value="working file"/>
          <xsd:enumeration value="final document"/>
          <xsd:enumeration value="comments"/>
          <xsd:enumeration value="old version"/>
          <xsd:enumeration value="current version"/>
          <xsd:enumeration value="background"/>
        </xsd:restriction>
      </xsd:simpleType>
    </xsd:element>
  </xsd:schema>
  <xsd:schema xmlns:xsd="http://www.w3.org/2001/XMLSchema" xmlns:xs="http://www.w3.org/2001/XMLSchema" xmlns:dms="http://schemas.microsoft.com/office/2006/documentManagement/types" xmlns:pc="http://schemas.microsoft.com/office/infopath/2007/PartnerControls" targetNamespace="a369dffc-b10b-4e7f-9605-9472120fff0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33fd2c9-9a0c-4796-bad0-38b4a589c3a4}" ma:internalName="TaxCatchAll" ma:showField="CatchAllData" ma:web="a369dffc-b10b-4e7f-9605-9472120fff0b">
      <xsd:complexType>
        <xsd:complexContent>
          <xsd:extension base="dms:MultiChoiceLookup">
            <xsd:sequence>
              <xsd:element name="Value" type="dms:Lookup" maxOccurs="unbounded" minOccurs="0" nillable="true"/>
            </xsd:sequence>
          </xsd:extension>
        </xsd:complexContent>
      </xsd:complexType>
    </xsd:element>
    <xsd:element name="o56bc1fe91ba4eae8cad7b32a03e9569" ma:index="16" nillable="true" ma:taxonomy="true" ma:internalName="o56bc1fe91ba4eae8cad7b32a03e9569" ma:taxonomyFieldName="Project_x0020_Number" ma:displayName="Project Number" ma:default="" ma:fieldId="{856bc1fe-91ba-4eae-8cad-7b32a03e9569}" ma:sspId="51ec7f0f-d45d-4bc7-a5ce-c293a6b4e0ea" ma:termSetId="884b6708-97cc-4006-b0ca-4d114677a91c" ma:anchorId="00000000-0000-0000-0000-000000000000" ma:open="false" ma:isKeyword="false">
      <xsd:complexType>
        <xsd:sequence>
          <xsd:element ref="pc:Terms" minOccurs="0" maxOccurs="1"/>
        </xsd:sequence>
      </xsd:complexType>
    </xsd:element>
    <xsd:element name="TaxKeywordTaxHTField" ma:index="24"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6a9a4a-99a3-4708-b025-cc895b1fb658" elementFormDefault="qualified">
    <xsd:import namespace="http://schemas.microsoft.com/office/2006/documentManagement/types"/>
    <xsd:import namespace="http://schemas.microsoft.com/office/infopath/2007/PartnerControls"/>
    <xsd:element name="SiteTopic1" ma:index="25" nillable="true" ma:displayName="SiteTopic1" ma:format="Dropdown" ma:internalName="SiteTopic1">
      <xsd:simpleType>
        <xsd:restriction base="dms:Choice">
          <xsd:enumeration value="Enter Choice #1"/>
          <xsd:enumeration value="Enter Choice #2"/>
          <xsd:enumeration value="Enter Choice #3"/>
          <xsd:enumeration value="other"/>
          <xsd:enumeration value="---"/>
        </xsd:restriction>
      </xsd:simpleType>
    </xsd:element>
  </xsd:schema>
  <xsd:schema xmlns:xsd="http://www.w3.org/2001/XMLSchema" xmlns:xs="http://www.w3.org/2001/XMLSchema" xmlns:dms="http://schemas.microsoft.com/office/2006/documentManagement/types" xmlns:pc="http://schemas.microsoft.com/office/infopath/2007/PartnerControls" targetNamespace="5d408d1d-333f-4408-b3a5-53f5235ca982" elementFormDefault="qualified">
    <xsd:import namespace="http://schemas.microsoft.com/office/2006/documentManagement/types"/>
    <xsd:import namespace="http://schemas.microsoft.com/office/infopath/2007/PartnerControls"/>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9d8707-273e-412d-8930-057f27d05112"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C8AD9F-F558-4BE9-8D3B-A1D27F500D2B}">
  <ds:schemaRefs>
    <ds:schemaRef ds:uri="http://schemas.microsoft.com/sharepoint/v3/contenttype/forms"/>
  </ds:schemaRefs>
</ds:datastoreItem>
</file>

<file path=customXml/itemProps2.xml><?xml version="1.0" encoding="utf-8"?>
<ds:datastoreItem xmlns:ds="http://schemas.openxmlformats.org/officeDocument/2006/customXml" ds:itemID="{0CFA2AA7-2CAE-44AF-92EA-50B5DB863106}">
  <ds:schemaRefs>
    <ds:schemaRef ds:uri="2F268C32-F5A8-4CF2-8D20-4ED9A23D9D6A"/>
    <ds:schemaRef ds:uri="5d408d1d-333f-4408-b3a5-53f5235ca982"/>
    <ds:schemaRef ds:uri="9e60e796-0612-4d21-b42b-f8375543952f"/>
    <ds:schemaRef ds:uri="a369dffc-b10b-4e7f-9605-9472120fff0b"/>
    <ds:schemaRef ds:uri="b09d8707-273e-412d-8930-057f27d05112"/>
    <ds:schemaRef ds:uri="e56a9a4a-99a3-4708-b025-cc895b1fb6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C6D9409-B395-44C4-BF1F-D9F9B8FF1ED6}">
  <ds:schemaRefs>
    <ds:schemaRef ds:uri="2F268C32-F5A8-4CF2-8D20-4ED9A23D9D6A"/>
    <ds:schemaRef ds:uri="5d408d1d-333f-4408-b3a5-53f5235ca982"/>
    <ds:schemaRef ds:uri="9e60e796-0612-4d21-b42b-f8375543952f"/>
    <ds:schemaRef ds:uri="a369dffc-b10b-4e7f-9605-9472120fff0b"/>
    <ds:schemaRef ds:uri="b09d8707-273e-412d-8930-057f27d05112"/>
    <ds:schemaRef ds:uri="e56a9a4a-99a3-4708-b025-cc895b1fb6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9</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Introduction to the Washington Food Policy Forum</vt:lpstr>
      <vt:lpstr>PowerPoint Presentation</vt:lpstr>
      <vt:lpstr>The Washington food policy forum is established as a public-private collaborative effort and its purpose is to advance the following food system goals: </vt:lpstr>
      <vt:lpstr>Forum Goals Cont.</vt:lpstr>
      <vt:lpstr>The Forum’s Systems Lens  Through a three-part process beginning in January 2018 the Forum defined which aspects of the food system to focus on.</vt:lpstr>
      <vt:lpstr>PowerPoint Presentation</vt:lpstr>
      <vt:lpstr>The Forum’s Equity Filter</vt:lpstr>
      <vt:lpstr>Equity Filter in Practice</vt:lpstr>
      <vt:lpstr>Current Phase of Work</vt:lpstr>
      <vt:lpstr>Progress of 2022 Action Teams to date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Roufs</dc:creator>
  <cp:revision>1</cp:revision>
  <dcterms:created xsi:type="dcterms:W3CDTF">2020-02-14T17:07:23Z</dcterms:created>
  <dcterms:modified xsi:type="dcterms:W3CDTF">2022-10-26T16:01:45Z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0x010100948FD62124664E4EBC22FE255A0984AE</vt:lpwstr>
  </property>
  <property fmtid="{D5CDD505-2E9C-101B-9397-08002B2CF9AE}" pid="3" name="TaxKeyword">
    <vt:lpwstr/>
  </property>
  <property fmtid="{D5CDD505-2E9C-101B-9397-08002B2CF9AE}" pid="4" name="Project Number">
    <vt:lpwstr/>
  </property>
</Properties>
</file>